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20"/>
  </p:notesMasterIdLst>
  <p:handoutMasterIdLst>
    <p:handoutMasterId r:id="rId21"/>
  </p:handoutMasterIdLst>
  <p:sldIdLst>
    <p:sldId id="300" r:id="rId3"/>
    <p:sldId id="332" r:id="rId4"/>
    <p:sldId id="330" r:id="rId5"/>
    <p:sldId id="393" r:id="rId6"/>
    <p:sldId id="384" r:id="rId7"/>
    <p:sldId id="349" r:id="rId8"/>
    <p:sldId id="391" r:id="rId9"/>
    <p:sldId id="347" r:id="rId10"/>
    <p:sldId id="386" r:id="rId11"/>
    <p:sldId id="351" r:id="rId12"/>
    <p:sldId id="343" r:id="rId13"/>
    <p:sldId id="388" r:id="rId14"/>
    <p:sldId id="387" r:id="rId15"/>
    <p:sldId id="345" r:id="rId16"/>
    <p:sldId id="378" r:id="rId17"/>
    <p:sldId id="392" r:id="rId18"/>
    <p:sldId id="336" r:id="rId19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750B0F"/>
    <a:srgbClr val="586912"/>
    <a:srgbClr val="9B4C00"/>
    <a:srgbClr val="736602"/>
    <a:srgbClr val="BAA603"/>
    <a:srgbClr val="69090D"/>
    <a:srgbClr val="830E12"/>
    <a:srgbClr val="627414"/>
    <a:srgbClr val="6A7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3519" autoAdjust="0"/>
  </p:normalViewPr>
  <p:slideViewPr>
    <p:cSldViewPr snapToGrid="0" snapToObjects="1" showGuides="1">
      <p:cViewPr varScale="1">
        <p:scale>
          <a:sx n="93" d="100"/>
          <a:sy n="93" d="100"/>
        </p:scale>
        <p:origin x="804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30/07/2018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30/07/2018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2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669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039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‹Nº›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13">
            <a:extLst>
              <a:ext uri="{FF2B5EF4-FFF2-40B4-BE49-F238E27FC236}">
                <a16:creationId xmlns:a16="http://schemas.microsoft.com/office/drawing/2014/main" xmlns="" id="{3408F51F-FBC0-4140-83F6-66E1B922580D}"/>
              </a:ext>
            </a:extLst>
          </p:cNvPr>
          <p:cNvSpPr/>
          <p:nvPr/>
        </p:nvSpPr>
        <p:spPr>
          <a:xfrm flipV="1">
            <a:off x="1568641" y="2138865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9" name="Marcador de texto 13"/>
          <p:cNvSpPr txBox="1">
            <a:spLocks/>
          </p:cNvSpPr>
          <p:nvPr/>
        </p:nvSpPr>
        <p:spPr>
          <a:xfrm>
            <a:off x="2519916" y="949859"/>
            <a:ext cx="5050465" cy="3038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Universidad Autónoma de Encarnación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1818167" y="1905242"/>
            <a:ext cx="5507666" cy="955075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accent2"/>
                </a:solidFill>
                <a:latin typeface="Raleway" panose="020B0503030101060003" pitchFamily="34" charset="0"/>
              </a:rPr>
              <a:t>Portal y aplicación web para el control e historial médico de los animales del mini zoológico “Juan XXIII”</a:t>
            </a:r>
            <a:endParaRPr lang="en-US" sz="2000" dirty="0">
              <a:solidFill>
                <a:schemeClr val="accent2"/>
              </a:solidFill>
              <a:latin typeface="Raleway" panose="020B0503030101060003" pitchFamily="34" charset="0"/>
            </a:endParaRPr>
          </a:p>
        </p:txBody>
      </p:sp>
      <p:sp>
        <p:nvSpPr>
          <p:cNvPr id="48" name="Text Placeholder 23"/>
          <p:cNvSpPr txBox="1">
            <a:spLocks/>
          </p:cNvSpPr>
          <p:nvPr/>
        </p:nvSpPr>
        <p:spPr>
          <a:xfrm>
            <a:off x="2011680" y="3527944"/>
            <a:ext cx="4890977" cy="550944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Tesis presentada a la Facultad de Ciencia, Arte y Tecnología como requisito para la obtención del título de Licenciado/a en Análisis de Sistemas Informáticos.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EC77C011-461E-4EEC-BA84-035EE446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3198" y="353190"/>
            <a:ext cx="1169938" cy="1193337"/>
          </a:xfrm>
          <a:prstGeom prst="rect">
            <a:avLst/>
          </a:prstGeom>
        </p:spPr>
      </p:pic>
      <p:sp>
        <p:nvSpPr>
          <p:cNvPr id="8" name="Text Placeholder 23">
            <a:extLst>
              <a:ext uri="{FF2B5EF4-FFF2-40B4-BE49-F238E27FC236}">
                <a16:creationId xmlns:a16="http://schemas.microsoft.com/office/drawing/2014/main" xmlns="" id="{098D088E-F0C7-4C41-BBEA-12A53A2163BD}"/>
              </a:ext>
            </a:extLst>
          </p:cNvPr>
          <p:cNvSpPr txBox="1">
            <a:spLocks/>
          </p:cNvSpPr>
          <p:nvPr/>
        </p:nvSpPr>
        <p:spPr>
          <a:xfrm>
            <a:off x="3574666" y="4078888"/>
            <a:ext cx="1765004" cy="550944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0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Encarnación, Paraguay</a:t>
            </a:r>
          </a:p>
          <a:p>
            <a:pPr marL="0" indent="0" algn="ctr">
              <a:lnSpc>
                <a:spcPts val="10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Agosto, 2018.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xmlns="" id="{78C347D2-5467-493F-AC8E-149661A6FF2C}"/>
              </a:ext>
            </a:extLst>
          </p:cNvPr>
          <p:cNvCxnSpPr>
            <a:cxnSpLocks/>
          </p:cNvCxnSpPr>
          <p:nvPr/>
        </p:nvCxnSpPr>
        <p:spPr>
          <a:xfrm>
            <a:off x="2519916" y="1417322"/>
            <a:ext cx="5050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3">
            <a:extLst>
              <a:ext uri="{FF2B5EF4-FFF2-40B4-BE49-F238E27FC236}">
                <a16:creationId xmlns:a16="http://schemas.microsoft.com/office/drawing/2014/main" xmlns="" id="{8F090A69-D0C3-4E4B-AF63-673ED67B8FE2}"/>
              </a:ext>
            </a:extLst>
          </p:cNvPr>
          <p:cNvSpPr txBox="1">
            <a:spLocks/>
          </p:cNvSpPr>
          <p:nvPr/>
        </p:nvSpPr>
        <p:spPr>
          <a:xfrm>
            <a:off x="3530008" y="3115759"/>
            <a:ext cx="1839434" cy="3038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Héctor Vieyra</a:t>
            </a:r>
          </a:p>
        </p:txBody>
      </p:sp>
    </p:spTree>
    <p:extLst>
      <p:ext uri="{BB962C8B-B14F-4D97-AF65-F5344CB8AC3E}">
        <p14:creationId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257182" y="372954"/>
            <a:ext cx="4643240" cy="576956"/>
          </a:xfrm>
        </p:spPr>
        <p:txBody>
          <a:bodyPr/>
          <a:lstStyle/>
          <a:p>
            <a:r>
              <a:rPr lang="es-ES" dirty="0"/>
              <a:t>Metodología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0"/>
              </a:rPr>
              <a:t>Las </a:t>
            </a:r>
            <a:r>
              <a:rPr lang="es-PY" dirty="0">
                <a:latin typeface="Raleway" panose="020B0503030101060003" pitchFamily="34" charset="0"/>
              </a:rPr>
              <a:t>metodología</a:t>
            </a:r>
            <a:r>
              <a:rPr lang="en-US" dirty="0">
                <a:latin typeface="Raleway" panose="020B0503030101060003" pitchFamily="34" charset="0"/>
              </a:rPr>
              <a:t> </a:t>
            </a:r>
            <a:r>
              <a:rPr lang="es-PE" dirty="0">
                <a:latin typeface="Raleway" panose="020B0503030101060003" pitchFamily="34" charset="0"/>
              </a:rPr>
              <a:t>utilizada</a:t>
            </a:r>
            <a:r>
              <a:rPr lang="en-US" dirty="0">
                <a:latin typeface="Raleway" panose="020B0503030101060003" pitchFamily="34" charset="0"/>
              </a:rPr>
              <a:t> </a:t>
            </a:r>
            <a:r>
              <a:rPr lang="es-PY" dirty="0">
                <a:latin typeface="Raleway" panose="020B0503030101060003" pitchFamily="34" charset="0"/>
              </a:rPr>
              <a:t>en</a:t>
            </a:r>
            <a:r>
              <a:rPr lang="en-US" dirty="0">
                <a:latin typeface="Raleway" panose="020B0503030101060003" pitchFamily="34" charset="0"/>
              </a:rPr>
              <a:t> la </a:t>
            </a:r>
            <a:r>
              <a:rPr lang="es-PY" dirty="0">
                <a:latin typeface="Raleway" panose="020B0503030101060003" pitchFamily="34" charset="0"/>
              </a:rPr>
              <a:t>investigación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98486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>
                <a:solidFill>
                  <a:schemeClr val="accent2"/>
                </a:solidFill>
              </a:rPr>
              <a:t>Tipo de investigación</a:t>
            </a:r>
          </a:p>
        </p:txBody>
      </p:sp>
      <p:sp>
        <p:nvSpPr>
          <p:cNvPr id="35" name="Text Placeholder 23"/>
          <p:cNvSpPr txBox="1">
            <a:spLocks/>
          </p:cNvSpPr>
          <p:nvPr/>
        </p:nvSpPr>
        <p:spPr>
          <a:xfrm>
            <a:off x="998486" y="4313255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buscó dar solución a los puntos definidos en los objetivos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Text Placeholder 20"/>
          <p:cNvSpPr txBox="1">
            <a:spLocks/>
          </p:cNvSpPr>
          <p:nvPr/>
        </p:nvSpPr>
        <p:spPr>
          <a:xfrm>
            <a:off x="3718622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>
                <a:solidFill>
                  <a:schemeClr val="accent2"/>
                </a:solidFill>
              </a:rPr>
              <a:t>Diseño de la Investigación</a:t>
            </a:r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3718622" y="4313254"/>
            <a:ext cx="1706755" cy="67784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Sustentada a través de la Teoría General de Sistemas.. Generando modelos de sistemas relacionados entre sí</a:t>
            </a:r>
          </a:p>
          <a:p>
            <a:pPr marL="0" indent="0" algn="ctr">
              <a:lnSpc>
                <a:spcPts val="1400"/>
              </a:lnSpc>
              <a:buNone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Text Placeholder 20"/>
          <p:cNvSpPr txBox="1">
            <a:spLocks/>
          </p:cNvSpPr>
          <p:nvPr/>
        </p:nvSpPr>
        <p:spPr>
          <a:xfrm>
            <a:off x="6438758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>
                <a:solidFill>
                  <a:schemeClr val="accent2"/>
                </a:solidFill>
              </a:rPr>
              <a:t>Metodología de Desarrollo</a:t>
            </a:r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6438758" y="4313255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opto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el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Metodología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desarrollo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ágil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Kanban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y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scrum .</a:t>
            </a:r>
          </a:p>
        </p:txBody>
      </p:sp>
      <p:sp>
        <p:nvSpPr>
          <p:cNvPr id="21" name="Marcador de texto 1">
            <a:extLst>
              <a:ext uri="{FF2B5EF4-FFF2-40B4-BE49-F238E27FC236}">
                <a16:creationId xmlns:a16="http://schemas.microsoft.com/office/drawing/2014/main" xmlns="" id="{D07F29DA-2D07-4283-85E0-1A6E07FCF55F}"/>
              </a:ext>
            </a:extLst>
          </p:cNvPr>
          <p:cNvSpPr txBox="1">
            <a:spLocks/>
          </p:cNvSpPr>
          <p:nvPr/>
        </p:nvSpPr>
        <p:spPr>
          <a:xfrm>
            <a:off x="998486" y="2349648"/>
            <a:ext cx="1706755" cy="576956"/>
          </a:xfrm>
          <a:prstGeom prst="rect">
            <a:avLst/>
          </a:prstGeom>
        </p:spPr>
        <p:txBody>
          <a:bodyPr lIns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dirty="0"/>
              <a:t>Aplicada</a:t>
            </a:r>
            <a:endParaRPr lang="es-ES_tradnl" sz="1800" dirty="0"/>
          </a:p>
        </p:txBody>
      </p:sp>
      <p:sp>
        <p:nvSpPr>
          <p:cNvPr id="22" name="Marcador de texto 1">
            <a:extLst>
              <a:ext uri="{FF2B5EF4-FFF2-40B4-BE49-F238E27FC236}">
                <a16:creationId xmlns:a16="http://schemas.microsoft.com/office/drawing/2014/main" xmlns="" id="{3492AAE4-2B78-429B-B245-2FB0CF8C4FAE}"/>
              </a:ext>
            </a:extLst>
          </p:cNvPr>
          <p:cNvSpPr txBox="1">
            <a:spLocks/>
          </p:cNvSpPr>
          <p:nvPr/>
        </p:nvSpPr>
        <p:spPr>
          <a:xfrm>
            <a:off x="3765452" y="2349648"/>
            <a:ext cx="1706755" cy="576956"/>
          </a:xfrm>
          <a:prstGeom prst="rect">
            <a:avLst/>
          </a:prstGeom>
        </p:spPr>
        <p:txBody>
          <a:bodyPr lIns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dirty="0"/>
              <a:t>Cualitativa</a:t>
            </a:r>
            <a:endParaRPr lang="es-ES_tradnl" sz="1800" dirty="0"/>
          </a:p>
        </p:txBody>
      </p:sp>
      <p:sp>
        <p:nvSpPr>
          <p:cNvPr id="23" name="Marcador de texto 1">
            <a:extLst>
              <a:ext uri="{FF2B5EF4-FFF2-40B4-BE49-F238E27FC236}">
                <a16:creationId xmlns:a16="http://schemas.microsoft.com/office/drawing/2014/main" xmlns="" id="{8C16AD38-E571-4742-BDBD-705A04C86E9F}"/>
              </a:ext>
            </a:extLst>
          </p:cNvPr>
          <p:cNvSpPr txBox="1">
            <a:spLocks/>
          </p:cNvSpPr>
          <p:nvPr/>
        </p:nvSpPr>
        <p:spPr>
          <a:xfrm>
            <a:off x="6532418" y="2362496"/>
            <a:ext cx="1706755" cy="576956"/>
          </a:xfrm>
          <a:prstGeom prst="rect">
            <a:avLst/>
          </a:prstGeom>
        </p:spPr>
        <p:txBody>
          <a:bodyPr lIns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/>
              <a:t>Híbrida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23446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Herramientas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991480" y="949910"/>
            <a:ext cx="3265481" cy="448208"/>
          </a:xfrm>
        </p:spPr>
        <p:txBody>
          <a:bodyPr/>
          <a:lstStyle/>
          <a:p>
            <a:pPr algn="l"/>
            <a:r>
              <a:rPr lang="es-PY" b="0" dirty="0">
                <a:solidFill>
                  <a:schemeClr val="bg1">
                    <a:lumMod val="50000"/>
                  </a:schemeClr>
                </a:solidFill>
                <a:latin typeface="Raleway "/>
              </a:rPr>
              <a:t>Las herramientas utilizadas en el proceso de desarrollo del portal y app web</a:t>
            </a:r>
          </a:p>
        </p:txBody>
      </p:sp>
      <p:sp>
        <p:nvSpPr>
          <p:cNvPr id="60" name="AutoShape 14"/>
          <p:cNvSpPr>
            <a:spLocks/>
          </p:cNvSpPr>
          <p:nvPr/>
        </p:nvSpPr>
        <p:spPr bwMode="auto">
          <a:xfrm>
            <a:off x="4766270" y="27239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</a:t>
            </a:r>
            <a:endParaRPr lang="es-ES" sz="1800">
              <a:cs typeface="Helvetica Light" charset="0"/>
            </a:endParaRPr>
          </a:p>
        </p:txBody>
      </p:sp>
      <p:sp>
        <p:nvSpPr>
          <p:cNvPr id="62" name="AutoShape 14"/>
          <p:cNvSpPr>
            <a:spLocks/>
          </p:cNvSpPr>
          <p:nvPr/>
        </p:nvSpPr>
        <p:spPr bwMode="auto">
          <a:xfrm>
            <a:off x="4766270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</a:t>
            </a:r>
            <a:endParaRPr lang="es-ES" sz="1800">
              <a:cs typeface="Helvetica Light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4326F5FA-6605-4081-BC74-429575FF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23" y="1929394"/>
            <a:ext cx="1237651" cy="46702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C17611E4-961E-4604-BBE7-BF453FA86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0" y="2979445"/>
            <a:ext cx="1080815" cy="331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xmlns="" id="{DD01E5B9-6662-4DE7-9A3E-40A839BC9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74" y="1994627"/>
            <a:ext cx="1674640" cy="62073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xmlns="" id="{FF57FAD4-EC10-430B-A7EC-FC2798DD3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480" y="2938518"/>
            <a:ext cx="1303794" cy="36451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181A449E-57A4-40DF-BD37-8E18C361A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940" y="1910287"/>
            <a:ext cx="1393711" cy="67926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xmlns="" id="{D2140172-A5BA-4C97-BC2A-B9651C41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318" y="2917864"/>
            <a:ext cx="1237650" cy="40582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20A15212-411F-43B0-8216-169F375BD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0530" y="2162904"/>
            <a:ext cx="1352850" cy="33821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xmlns="" id="{9D91F427-34EF-4382-9E91-512D0C91B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9077" y="2979445"/>
            <a:ext cx="1824570" cy="4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60965" y="3790079"/>
            <a:ext cx="4559593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Demostración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597453" y="4407721"/>
            <a:ext cx="3886619" cy="407239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Y" sz="1000" b="0" dirty="0">
                <a:solidFill>
                  <a:schemeClr val="bg1">
                    <a:lumMod val="50000"/>
                  </a:schemeClr>
                </a:solidFill>
              </a:rPr>
              <a:t>La app será utilizado desde una PC y de cualquier dispositivo móvil con acceso a internet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18217780-195D-4993-8BD5-BE52EB480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452" y="132033"/>
            <a:ext cx="4445822" cy="37964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9EF99AE8-0BCB-4575-87A9-05C30102A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363" y="1889204"/>
            <a:ext cx="4730909" cy="4730909"/>
          </a:xfrm>
          <a:prstGeom prst="rect">
            <a:avLst/>
          </a:prstGeom>
        </p:spPr>
      </p:pic>
      <p:pic>
        <p:nvPicPr>
          <p:cNvPr id="2" name="demo_final_minizoo">
            <a:hlinkClick r:id="" action="ppaction://media"/>
            <a:extLst>
              <a:ext uri="{FF2B5EF4-FFF2-40B4-BE49-F238E27FC236}">
                <a16:creationId xmlns:a16="http://schemas.microsoft.com/office/drawing/2014/main" xmlns="" id="{F7CE9D0B-BCCB-4807-8F01-99B9C13C3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8150" y="428754"/>
            <a:ext cx="3795219" cy="21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4034971" y="2056845"/>
            <a:ext cx="2960915" cy="2063616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s-E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realizaron demostraciones y prácticas al responsable del zoológico en el uso de la aplicación.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2137025" y="714218"/>
            <a:ext cx="4379185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Capacitación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2548617" y="1354520"/>
            <a:ext cx="355600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PRACTICAS Y DEMOSTRACIÓN EN EL USO DE LA APP WEB</a:t>
            </a:r>
          </a:p>
        </p:txBody>
      </p:sp>
      <p:pic>
        <p:nvPicPr>
          <p:cNvPr id="5" name="Imagen 4" descr="E:\TAREAS UNAE\TESIS MINIZOO\unnamed (1).jpg">
            <a:extLst>
              <a:ext uri="{FF2B5EF4-FFF2-40B4-BE49-F238E27FC236}">
                <a16:creationId xmlns:a16="http://schemas.microsoft.com/office/drawing/2014/main" xmlns="" id="{0582CCB1-B0FE-44C7-A1BE-8ED818A25E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984788"/>
            <a:ext cx="2847163" cy="2135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8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7073" y="482832"/>
            <a:ext cx="4163457" cy="576956"/>
          </a:xfrm>
        </p:spPr>
        <p:txBody>
          <a:bodyPr/>
          <a:lstStyle/>
          <a:p>
            <a:r>
              <a:rPr lang="es-ES_tradnl" dirty="0"/>
              <a:t>Implementación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497073" y="1104268"/>
            <a:ext cx="4163457" cy="221850"/>
          </a:xfrm>
        </p:spPr>
        <p:txBody>
          <a:bodyPr/>
          <a:lstStyle/>
          <a:p>
            <a:r>
              <a:rPr lang="en-US" dirty="0" smtClean="0"/>
              <a:t>PASOS EN EL PROCESO DE IMPLANTACION</a:t>
            </a:r>
            <a:endParaRPr lang="en-US" dirty="0"/>
          </a:p>
        </p:txBody>
      </p:sp>
      <p:grpSp>
        <p:nvGrpSpPr>
          <p:cNvPr id="5" name="Agrupar 4"/>
          <p:cNvGrpSpPr/>
          <p:nvPr/>
        </p:nvGrpSpPr>
        <p:grpSpPr>
          <a:xfrm rot="16200000">
            <a:off x="2360163" y="1730046"/>
            <a:ext cx="612064" cy="1048408"/>
            <a:chOff x="478587" y="1777360"/>
            <a:chExt cx="612064" cy="1048408"/>
          </a:xfrm>
        </p:grpSpPr>
        <p:sp>
          <p:nvSpPr>
            <p:cNvPr id="52" name="Forma libre 51"/>
            <p:cNvSpPr/>
            <p:nvPr/>
          </p:nvSpPr>
          <p:spPr>
            <a:xfrm>
              <a:off x="615971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653484" y="2408870"/>
              <a:ext cx="257174" cy="41689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478587" y="1777360"/>
              <a:ext cx="612064" cy="6114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2" name="AutoShape 14"/>
          <p:cNvSpPr>
            <a:spLocks/>
          </p:cNvSpPr>
          <p:nvPr/>
        </p:nvSpPr>
        <p:spPr bwMode="auto">
          <a:xfrm>
            <a:off x="2299104" y="206353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 dirty="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1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3306228" y="1954750"/>
            <a:ext cx="1048408" cy="1048041"/>
            <a:chOff x="1632550" y="2272250"/>
            <a:chExt cx="1048408" cy="1048041"/>
          </a:xfrm>
        </p:grpSpPr>
        <p:grpSp>
          <p:nvGrpSpPr>
            <p:cNvPr id="48" name="Agrupar 47"/>
            <p:cNvGrpSpPr/>
            <p:nvPr/>
          </p:nvGrpSpPr>
          <p:grpSpPr>
            <a:xfrm rot="5400000">
              <a:off x="1850722" y="2054078"/>
              <a:ext cx="612064" cy="1048408"/>
              <a:chOff x="478587" y="1777360"/>
              <a:chExt cx="612064" cy="1048408"/>
            </a:xfrm>
            <a:solidFill>
              <a:schemeClr val="accent1">
                <a:lumMod val="75000"/>
                <a:lumOff val="25000"/>
              </a:schemeClr>
            </a:solidFill>
          </p:grpSpPr>
          <p:sp>
            <p:nvSpPr>
              <p:cNvPr id="49" name="Forma libre 48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Rectángulo redondeado 49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Rectángulo redondeado 50"/>
              <p:cNvSpPr/>
              <p:nvPr/>
            </p:nvSpPr>
            <p:spPr>
              <a:xfrm>
                <a:off x="478587" y="1777360"/>
                <a:ext cx="612064" cy="61142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53" name="Agrupar 52"/>
            <p:cNvGrpSpPr/>
            <p:nvPr/>
          </p:nvGrpSpPr>
          <p:grpSpPr>
            <a:xfrm>
              <a:off x="2213129" y="2824693"/>
              <a:ext cx="324232" cy="495598"/>
              <a:chOff x="615971" y="2330170"/>
              <a:chExt cx="324232" cy="495598"/>
            </a:xfrm>
            <a:solidFill>
              <a:schemeClr val="accent1">
                <a:lumMod val="75000"/>
                <a:lumOff val="25000"/>
              </a:schemeClr>
            </a:solidFill>
          </p:grpSpPr>
          <p:sp>
            <p:nvSpPr>
              <p:cNvPr id="54" name="Forma libre 53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5" name="Rectángulo redondeado 54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59" name="AutoShape 14"/>
          <p:cNvSpPr>
            <a:spLocks/>
          </p:cNvSpPr>
          <p:nvPr/>
        </p:nvSpPr>
        <p:spPr bwMode="auto">
          <a:xfrm>
            <a:off x="3917799" y="206353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2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grpSp>
        <p:nvGrpSpPr>
          <p:cNvPr id="60" name="Agrupar 59"/>
          <p:cNvGrpSpPr/>
          <p:nvPr/>
        </p:nvGrpSpPr>
        <p:grpSpPr>
          <a:xfrm rot="10800000">
            <a:off x="3743209" y="3119258"/>
            <a:ext cx="1048408" cy="1048041"/>
            <a:chOff x="1632550" y="2272250"/>
            <a:chExt cx="1048408" cy="1048041"/>
          </a:xfrm>
          <a:solidFill>
            <a:schemeClr val="accent2"/>
          </a:solidFill>
        </p:grpSpPr>
        <p:grpSp>
          <p:nvGrpSpPr>
            <p:cNvPr id="61" name="Agrupar 60"/>
            <p:cNvGrpSpPr/>
            <p:nvPr/>
          </p:nvGrpSpPr>
          <p:grpSpPr>
            <a:xfrm rot="5400000">
              <a:off x="1850722" y="2054078"/>
              <a:ext cx="612064" cy="1048408"/>
              <a:chOff x="478587" y="1777360"/>
              <a:chExt cx="612064" cy="1048408"/>
            </a:xfrm>
            <a:grpFill/>
          </p:grpSpPr>
          <p:sp>
            <p:nvSpPr>
              <p:cNvPr id="65" name="Forma libre 64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6" name="Rectángulo redondeado 65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7" name="Rectángulo redondeado 66"/>
              <p:cNvSpPr/>
              <p:nvPr/>
            </p:nvSpPr>
            <p:spPr>
              <a:xfrm>
                <a:off x="478587" y="1777360"/>
                <a:ext cx="612064" cy="61142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62" name="Agrupar 61"/>
            <p:cNvGrpSpPr/>
            <p:nvPr/>
          </p:nvGrpSpPr>
          <p:grpSpPr>
            <a:xfrm>
              <a:off x="2213129" y="2824693"/>
              <a:ext cx="324232" cy="495598"/>
              <a:chOff x="615971" y="2330170"/>
              <a:chExt cx="324232" cy="495598"/>
            </a:xfrm>
            <a:grpFill/>
          </p:grpSpPr>
          <p:sp>
            <p:nvSpPr>
              <p:cNvPr id="63" name="Forma libre 62"/>
              <p:cNvSpPr/>
              <p:nvPr/>
            </p:nvSpPr>
            <p:spPr>
              <a:xfrm>
                <a:off x="615971" y="2330170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4" name="Rectángulo redondeado 63"/>
              <p:cNvSpPr/>
              <p:nvPr/>
            </p:nvSpPr>
            <p:spPr>
              <a:xfrm>
                <a:off x="653484" y="2408870"/>
                <a:ext cx="257174" cy="41689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75" name="AutoShape 14"/>
          <p:cNvSpPr>
            <a:spLocks/>
          </p:cNvSpPr>
          <p:nvPr/>
        </p:nvSpPr>
        <p:spPr bwMode="auto">
          <a:xfrm>
            <a:off x="3917799" y="36555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3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87" name="Text Placeholder 20"/>
          <p:cNvSpPr txBox="1">
            <a:spLocks/>
          </p:cNvSpPr>
          <p:nvPr/>
        </p:nvSpPr>
        <p:spPr>
          <a:xfrm>
            <a:off x="468313" y="1911632"/>
            <a:ext cx="1562298" cy="903822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Y" sz="1200">
                <a:solidFill>
                  <a:schemeClr val="accent2"/>
                </a:solidFill>
              </a:rPr>
              <a:t>Dispositivo a utilizar</a:t>
            </a:r>
          </a:p>
        </p:txBody>
      </p:sp>
      <p:sp>
        <p:nvSpPr>
          <p:cNvPr id="88" name="Text Placeholder 23"/>
          <p:cNvSpPr txBox="1">
            <a:spLocks/>
          </p:cNvSpPr>
          <p:nvPr/>
        </p:nvSpPr>
        <p:spPr>
          <a:xfrm>
            <a:off x="468313" y="2164065"/>
            <a:ext cx="1562298" cy="83872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identificó los dispositivos disponibles con los que seria utilizado </a:t>
            </a:r>
            <a:r>
              <a:rPr lang="es-PY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 </a:t>
            </a:r>
            <a:r>
              <a:rPr lang="es-PY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app</a:t>
            </a: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web </a:t>
            </a:r>
          </a:p>
        </p:txBody>
      </p:sp>
      <p:sp>
        <p:nvSpPr>
          <p:cNvPr id="95" name="Text Placeholder 20"/>
          <p:cNvSpPr txBox="1">
            <a:spLocks/>
          </p:cNvSpPr>
          <p:nvPr/>
        </p:nvSpPr>
        <p:spPr>
          <a:xfrm>
            <a:off x="4529227" y="1857424"/>
            <a:ext cx="213946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1200">
                <a:solidFill>
                  <a:schemeClr val="accent2"/>
                </a:solidFill>
              </a:rPr>
              <a:t>Dominio y Plan de Hosting</a:t>
            </a:r>
          </a:p>
        </p:txBody>
      </p:sp>
      <p:sp>
        <p:nvSpPr>
          <p:cNvPr id="96" name="Text Placeholder 23"/>
          <p:cNvSpPr txBox="1">
            <a:spLocks/>
          </p:cNvSpPr>
          <p:nvPr/>
        </p:nvSpPr>
        <p:spPr>
          <a:xfrm>
            <a:off x="4521063" y="2164066"/>
            <a:ext cx="1562298" cy="6513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www.minizoo.com.py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 Básico: 500MB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Costo: 29,000 mensuales  </a:t>
            </a:r>
          </a:p>
        </p:txBody>
      </p:sp>
      <p:sp>
        <p:nvSpPr>
          <p:cNvPr id="97" name="Text Placeholder 20"/>
          <p:cNvSpPr txBox="1">
            <a:spLocks/>
          </p:cNvSpPr>
          <p:nvPr/>
        </p:nvSpPr>
        <p:spPr>
          <a:xfrm>
            <a:off x="2083575" y="3598379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Y" sz="1200">
                <a:solidFill>
                  <a:schemeClr val="accent2"/>
                </a:solidFill>
              </a:rPr>
              <a:t>Servidor </a:t>
            </a:r>
          </a:p>
        </p:txBody>
      </p:sp>
      <p:sp>
        <p:nvSpPr>
          <p:cNvPr id="98" name="Text Placeholder 23"/>
          <p:cNvSpPr txBox="1">
            <a:spLocks/>
          </p:cNvSpPr>
          <p:nvPr/>
        </p:nvSpPr>
        <p:spPr>
          <a:xfrm>
            <a:off x="2083575" y="3850813"/>
            <a:ext cx="1562298" cy="61206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PY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 free verficado en Heroku</a:t>
            </a:r>
          </a:p>
        </p:txBody>
      </p:sp>
      <p:grpSp>
        <p:nvGrpSpPr>
          <p:cNvPr id="99" name="Agrupar 98"/>
          <p:cNvGrpSpPr/>
          <p:nvPr/>
        </p:nvGrpSpPr>
        <p:grpSpPr>
          <a:xfrm rot="5400000">
            <a:off x="6394436" y="2072491"/>
            <a:ext cx="612064" cy="3539396"/>
            <a:chOff x="478587" y="1777360"/>
            <a:chExt cx="612064" cy="3539396"/>
          </a:xfrm>
        </p:grpSpPr>
        <p:sp>
          <p:nvSpPr>
            <p:cNvPr id="100" name="Forma libre 99"/>
            <p:cNvSpPr/>
            <p:nvPr/>
          </p:nvSpPr>
          <p:spPr>
            <a:xfrm>
              <a:off x="615971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3" name="Rectángulo redondeado 102"/>
            <p:cNvSpPr/>
            <p:nvPr/>
          </p:nvSpPr>
          <p:spPr>
            <a:xfrm>
              <a:off x="653484" y="2408870"/>
              <a:ext cx="257174" cy="29078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7" name="Rectángulo redondeado 116"/>
            <p:cNvSpPr/>
            <p:nvPr/>
          </p:nvSpPr>
          <p:spPr>
            <a:xfrm>
              <a:off x="478587" y="1777360"/>
              <a:ext cx="612064" cy="6114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8" name="Text Placeholder 20"/>
          <p:cNvSpPr txBox="1">
            <a:spLocks/>
          </p:cNvSpPr>
          <p:nvPr/>
        </p:nvSpPr>
        <p:spPr>
          <a:xfrm>
            <a:off x="5538160" y="3361566"/>
            <a:ext cx="213946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Y" sz="1200" dirty="0">
                <a:solidFill>
                  <a:schemeClr val="accent2"/>
                </a:solidFill>
              </a:rPr>
              <a:t>Prueba y Capacitación</a:t>
            </a:r>
          </a:p>
        </p:txBody>
      </p:sp>
      <p:sp>
        <p:nvSpPr>
          <p:cNvPr id="119" name="Text Placeholder 23"/>
          <p:cNvSpPr txBox="1">
            <a:spLocks/>
          </p:cNvSpPr>
          <p:nvPr/>
        </p:nvSpPr>
        <p:spPr>
          <a:xfrm>
            <a:off x="4667245" y="4072593"/>
            <a:ext cx="3123466" cy="6056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PY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 realizó una capacitación al propietario  sobre el uso de la app y se procedió a cargar los primeros datos. Realizando simulaciones de eventos clínicos para probar el Sistema </a:t>
            </a:r>
          </a:p>
        </p:txBody>
      </p:sp>
      <p:sp>
        <p:nvSpPr>
          <p:cNvPr id="120" name="AutoShape 14"/>
          <p:cNvSpPr>
            <a:spLocks/>
          </p:cNvSpPr>
          <p:nvPr/>
        </p:nvSpPr>
        <p:spPr bwMode="auto">
          <a:xfrm>
            <a:off x="8038127" y="361947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4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4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9">
            <a:extLst>
              <a:ext uri="{FF2B5EF4-FFF2-40B4-BE49-F238E27FC236}">
                <a16:creationId xmlns:a16="http://schemas.microsoft.com/office/drawing/2014/main" xmlns="" id="{A259D7DE-48E8-4B0B-8A92-DB2D0344102A}"/>
              </a:ext>
            </a:extLst>
          </p:cNvPr>
          <p:cNvSpPr>
            <a:spLocks/>
          </p:cNvSpPr>
          <p:nvPr/>
        </p:nvSpPr>
        <p:spPr bwMode="auto">
          <a:xfrm rot="15475571" flipH="1">
            <a:off x="4054480" y="3641729"/>
            <a:ext cx="1249837" cy="1938412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xmlns="" id="{2E02FC9A-E5CA-4220-A3AA-91BDB7292896}"/>
              </a:ext>
            </a:extLst>
          </p:cNvPr>
          <p:cNvSpPr/>
          <p:nvPr/>
        </p:nvSpPr>
        <p:spPr>
          <a:xfrm rot="12874642">
            <a:off x="1527396" y="916582"/>
            <a:ext cx="3519833" cy="3589027"/>
          </a:xfrm>
          <a:prstGeom prst="arc">
            <a:avLst>
              <a:gd name="adj1" fmla="val 13983499"/>
              <a:gd name="adj2" fmla="val 2537926"/>
            </a:avLst>
          </a:prstGeom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xmlns="" id="{C2DC577B-1807-4F02-ADD1-2B66E2D0D76C}"/>
              </a:ext>
            </a:extLst>
          </p:cNvPr>
          <p:cNvSpPr>
            <a:spLocks/>
          </p:cNvSpPr>
          <p:nvPr/>
        </p:nvSpPr>
        <p:spPr bwMode="auto">
          <a:xfrm rot="7175650" flipH="1">
            <a:off x="7009791" y="1349355"/>
            <a:ext cx="1321511" cy="2160329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/>
          <p:cNvSpPr>
            <a:spLocks/>
          </p:cNvSpPr>
          <p:nvPr/>
        </p:nvSpPr>
        <p:spPr bwMode="auto">
          <a:xfrm rot="5400000">
            <a:off x="6260497" y="2131552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9"/>
          <p:cNvSpPr>
            <a:spLocks/>
          </p:cNvSpPr>
          <p:nvPr/>
        </p:nvSpPr>
        <p:spPr bwMode="auto">
          <a:xfrm rot="16560769">
            <a:off x="3890739" y="2098811"/>
            <a:ext cx="2428617" cy="3786783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-391018" y="324096"/>
            <a:ext cx="4163457" cy="576956"/>
          </a:xfrm>
        </p:spPr>
        <p:txBody>
          <a:bodyPr/>
          <a:lstStyle/>
          <a:p>
            <a:r>
              <a:rPr lang="es-ES_tradnl" dirty="0"/>
              <a:t>Conclusión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81314" y="833011"/>
            <a:ext cx="1952386" cy="437920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s-PY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Expresado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s-PY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desde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 el </a:t>
            </a:r>
            <a:r>
              <a:rPr lang="es-PY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pensamiento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s-PY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sistémico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 </a:t>
            </a:r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 rot="7536342" flipH="1">
            <a:off x="3023698" y="715447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9"/>
          <p:cNvSpPr>
            <a:spLocks/>
          </p:cNvSpPr>
          <p:nvPr/>
        </p:nvSpPr>
        <p:spPr bwMode="auto">
          <a:xfrm rot="18817763">
            <a:off x="3570056" y="325074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 rot="3756927" flipH="1">
            <a:off x="5263068" y="531625"/>
            <a:ext cx="1797521" cy="2802756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AutoShape 14"/>
          <p:cNvSpPr>
            <a:spLocks/>
          </p:cNvSpPr>
          <p:nvPr/>
        </p:nvSpPr>
        <p:spPr bwMode="auto">
          <a:xfrm>
            <a:off x="600217" y="2822172"/>
            <a:ext cx="33744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24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38" name="AutoShape 14"/>
          <p:cNvSpPr>
            <a:spLocks/>
          </p:cNvSpPr>
          <p:nvPr/>
        </p:nvSpPr>
        <p:spPr bwMode="auto">
          <a:xfrm>
            <a:off x="7541370" y="2883739"/>
            <a:ext cx="1019266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200" b="1" dirty="0">
                <a:solidFill>
                  <a:schemeClr val="bg1"/>
                </a:solidFill>
                <a:latin typeface="FontAwesome"/>
                <a:cs typeface="Helvetica Light" charset="0"/>
                <a:sym typeface="FontAwesome"/>
              </a:rPr>
              <a:t>Animales</a:t>
            </a:r>
            <a:endParaRPr lang="es-ES" sz="1400" b="1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39" name="Text Placeholder 20"/>
          <p:cNvSpPr txBox="1">
            <a:spLocks/>
          </p:cNvSpPr>
          <p:nvPr/>
        </p:nvSpPr>
        <p:spPr>
          <a:xfrm>
            <a:off x="2980652" y="1136719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ZOO</a:t>
            </a:r>
          </a:p>
        </p:txBody>
      </p:sp>
      <p:sp>
        <p:nvSpPr>
          <p:cNvPr id="45" name="Text Placeholder 20"/>
          <p:cNvSpPr txBox="1">
            <a:spLocks/>
          </p:cNvSpPr>
          <p:nvPr/>
        </p:nvSpPr>
        <p:spPr>
          <a:xfrm>
            <a:off x="5602491" y="3304918"/>
            <a:ext cx="1321979" cy="914631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PY" sz="1400" dirty="0">
                <a:solidFill>
                  <a:schemeClr val="bg1"/>
                </a:solidFill>
              </a:rPr>
              <a:t>Organizar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PY" sz="1400" dirty="0">
                <a:solidFill>
                  <a:schemeClr val="bg1"/>
                </a:solidFill>
              </a:rPr>
              <a:t>Controlar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PY" sz="1400" dirty="0">
                <a:solidFill>
                  <a:schemeClr val="bg1"/>
                </a:solidFill>
              </a:rPr>
              <a:t>Registrar</a:t>
            </a:r>
          </a:p>
        </p:txBody>
      </p:sp>
      <p:sp>
        <p:nvSpPr>
          <p:cNvPr id="52" name="Text Placeholder 20"/>
          <p:cNvSpPr txBox="1">
            <a:spLocks/>
          </p:cNvSpPr>
          <p:nvPr/>
        </p:nvSpPr>
        <p:spPr>
          <a:xfrm>
            <a:off x="4294175" y="345558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Considerando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 Placeholder 23"/>
          <p:cNvSpPr txBox="1">
            <a:spLocks/>
          </p:cNvSpPr>
          <p:nvPr/>
        </p:nvSpPr>
        <p:spPr>
          <a:xfrm>
            <a:off x="4294175" y="550289"/>
            <a:ext cx="3910872" cy="8092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Que, el problema principal radica en que los registros de más de sesenta especies de animales, las fichas médicas de los mismos son hechas en papel y lápiz, y que los mismos no son documentados y mantenidas en orden, la aplicación web es considerada como un gran avance del proceso, manteniendo los historiales médicos  en orden y actualizados. Contribuyendo de esta manera en mejorar la calidad de vida de los animales.</a:t>
            </a:r>
            <a:endParaRPr lang="es-PY" sz="7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8" name="Text Placeholder 23"/>
          <p:cNvSpPr txBox="1">
            <a:spLocks/>
          </p:cNvSpPr>
          <p:nvPr/>
        </p:nvSpPr>
        <p:spPr>
          <a:xfrm>
            <a:off x="4901459" y="2057853"/>
            <a:ext cx="820376" cy="40314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Propietario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Veterinario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Personales </a:t>
            </a: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xmlns="" id="{F1A81D96-C9FD-47BA-B9A9-55EEBE95A57B}"/>
              </a:ext>
            </a:extLst>
          </p:cNvPr>
          <p:cNvSpPr>
            <a:spLocks/>
          </p:cNvSpPr>
          <p:nvPr/>
        </p:nvSpPr>
        <p:spPr bwMode="auto">
          <a:xfrm flipH="1">
            <a:off x="3301267" y="2872086"/>
            <a:ext cx="1261887" cy="1967578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xmlns="" id="{E4A8E82A-BA80-4891-B6B0-9F81659151A4}"/>
              </a:ext>
            </a:extLst>
          </p:cNvPr>
          <p:cNvSpPr>
            <a:spLocks/>
          </p:cNvSpPr>
          <p:nvPr/>
        </p:nvSpPr>
        <p:spPr bwMode="auto">
          <a:xfrm rot="14909913" flipH="1">
            <a:off x="2889392" y="1850553"/>
            <a:ext cx="1525818" cy="2379107"/>
          </a:xfrm>
          <a:custGeom>
            <a:avLst/>
            <a:gdLst>
              <a:gd name="T0" fmla="*/ 200 w 815"/>
              <a:gd name="T1" fmla="*/ 0 h 1273"/>
              <a:gd name="T2" fmla="*/ 70 w 815"/>
              <a:gd name="T3" fmla="*/ 54 h 1273"/>
              <a:gd name="T4" fmla="*/ 50 w 815"/>
              <a:gd name="T5" fmla="*/ 289 h 1273"/>
              <a:gd name="T6" fmla="*/ 50 w 815"/>
              <a:gd name="T7" fmla="*/ 289 h 1273"/>
              <a:gd name="T8" fmla="*/ 226 w 815"/>
              <a:gd name="T9" fmla="*/ 431 h 1273"/>
              <a:gd name="T10" fmla="*/ 349 w 815"/>
              <a:gd name="T11" fmla="*/ 678 h 1273"/>
              <a:gd name="T12" fmla="*/ 306 w 815"/>
              <a:gd name="T13" fmla="*/ 940 h 1273"/>
              <a:gd name="T14" fmla="*/ 365 w 815"/>
              <a:gd name="T15" fmla="*/ 1201 h 1273"/>
              <a:gd name="T16" fmla="*/ 541 w 815"/>
              <a:gd name="T17" fmla="*/ 1273 h 1273"/>
              <a:gd name="T18" fmla="*/ 718 w 815"/>
              <a:gd name="T19" fmla="*/ 1199 h 1273"/>
              <a:gd name="T20" fmla="*/ 716 w 815"/>
              <a:gd name="T21" fmla="*/ 846 h 1273"/>
              <a:gd name="T22" fmla="*/ 652 w 815"/>
              <a:gd name="T23" fmla="*/ 800 h 1273"/>
              <a:gd name="T24" fmla="*/ 438 w 815"/>
              <a:gd name="T25" fmla="*/ 642 h 1273"/>
              <a:gd name="T26" fmla="*/ 354 w 815"/>
              <a:gd name="T27" fmla="*/ 378 h 1273"/>
              <a:gd name="T28" fmla="*/ 382 w 815"/>
              <a:gd name="T29" fmla="*/ 155 h 1273"/>
              <a:gd name="T30" fmla="*/ 382 w 815"/>
              <a:gd name="T31" fmla="*/ 155 h 1273"/>
              <a:gd name="T32" fmla="*/ 330 w 815"/>
              <a:gd name="T33" fmla="*/ 53 h 1273"/>
              <a:gd name="T34" fmla="*/ 200 w 815"/>
              <a:gd name="T35" fmla="*/ 0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273">
                <a:moveTo>
                  <a:pt x="200" y="0"/>
                </a:moveTo>
                <a:cubicBezTo>
                  <a:pt x="153" y="0"/>
                  <a:pt x="106" y="18"/>
                  <a:pt x="70" y="54"/>
                </a:cubicBezTo>
                <a:cubicBezTo>
                  <a:pt x="6" y="119"/>
                  <a:pt x="0" y="218"/>
                  <a:pt x="50" y="289"/>
                </a:cubicBezTo>
                <a:cubicBezTo>
                  <a:pt x="50" y="289"/>
                  <a:pt x="50" y="289"/>
                  <a:pt x="50" y="289"/>
                </a:cubicBezTo>
                <a:cubicBezTo>
                  <a:pt x="50" y="289"/>
                  <a:pt x="89" y="360"/>
                  <a:pt x="226" y="431"/>
                </a:cubicBezTo>
                <a:cubicBezTo>
                  <a:pt x="277" y="457"/>
                  <a:pt x="328" y="616"/>
                  <a:pt x="349" y="678"/>
                </a:cubicBezTo>
                <a:cubicBezTo>
                  <a:pt x="377" y="757"/>
                  <a:pt x="330" y="848"/>
                  <a:pt x="306" y="940"/>
                </a:cubicBezTo>
                <a:cubicBezTo>
                  <a:pt x="274" y="1029"/>
                  <a:pt x="294" y="1131"/>
                  <a:pt x="365" y="1201"/>
                </a:cubicBezTo>
                <a:cubicBezTo>
                  <a:pt x="414" y="1249"/>
                  <a:pt x="477" y="1273"/>
                  <a:pt x="541" y="1273"/>
                </a:cubicBezTo>
                <a:cubicBezTo>
                  <a:pt x="605" y="1273"/>
                  <a:pt x="669" y="1248"/>
                  <a:pt x="718" y="1199"/>
                </a:cubicBezTo>
                <a:cubicBezTo>
                  <a:pt x="815" y="1101"/>
                  <a:pt x="814" y="943"/>
                  <a:pt x="716" y="846"/>
                </a:cubicBezTo>
                <a:cubicBezTo>
                  <a:pt x="697" y="827"/>
                  <a:pt x="675" y="812"/>
                  <a:pt x="652" y="800"/>
                </a:cubicBezTo>
                <a:cubicBezTo>
                  <a:pt x="570" y="750"/>
                  <a:pt x="473" y="718"/>
                  <a:pt x="438" y="642"/>
                </a:cubicBezTo>
                <a:cubicBezTo>
                  <a:pt x="410" y="583"/>
                  <a:pt x="336" y="434"/>
                  <a:pt x="354" y="378"/>
                </a:cubicBezTo>
                <a:cubicBezTo>
                  <a:pt x="403" y="233"/>
                  <a:pt x="382" y="155"/>
                  <a:pt x="382" y="155"/>
                </a:cubicBezTo>
                <a:cubicBezTo>
                  <a:pt x="382" y="155"/>
                  <a:pt x="382" y="155"/>
                  <a:pt x="382" y="155"/>
                </a:cubicBezTo>
                <a:cubicBezTo>
                  <a:pt x="376" y="118"/>
                  <a:pt x="359" y="82"/>
                  <a:pt x="330" y="53"/>
                </a:cubicBezTo>
                <a:cubicBezTo>
                  <a:pt x="294" y="18"/>
                  <a:pt x="247" y="0"/>
                  <a:pt x="200" y="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14">
            <a:extLst>
              <a:ext uri="{FF2B5EF4-FFF2-40B4-BE49-F238E27FC236}">
                <a16:creationId xmlns:a16="http://schemas.microsoft.com/office/drawing/2014/main" xmlns="" id="{423EBD61-BF60-4AD2-AE46-54713C671293}"/>
              </a:ext>
            </a:extLst>
          </p:cNvPr>
          <p:cNvSpPr>
            <a:spLocks/>
          </p:cNvSpPr>
          <p:nvPr/>
        </p:nvSpPr>
        <p:spPr bwMode="auto">
          <a:xfrm>
            <a:off x="3747403" y="2652681"/>
            <a:ext cx="1139460" cy="5935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200" b="1" dirty="0">
                <a:solidFill>
                  <a:schemeClr val="bg1"/>
                </a:solidFill>
                <a:latin typeface="FontAwesome"/>
                <a:cs typeface="Helvetica Light" charset="0"/>
                <a:sym typeface="FontAwesome"/>
              </a:rPr>
              <a:t>Investigador</a:t>
            </a:r>
            <a:endParaRPr lang="es-ES" sz="1000" b="1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xmlns="" id="{917DBC08-BEB9-4ACC-B8C3-E3BECB7C16DF}"/>
              </a:ext>
            </a:extLst>
          </p:cNvPr>
          <p:cNvSpPr txBox="1">
            <a:spLocks/>
          </p:cNvSpPr>
          <p:nvPr/>
        </p:nvSpPr>
        <p:spPr>
          <a:xfrm>
            <a:off x="2313087" y="2721164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UNAE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6" name="AutoShape 14">
            <a:extLst>
              <a:ext uri="{FF2B5EF4-FFF2-40B4-BE49-F238E27FC236}">
                <a16:creationId xmlns:a16="http://schemas.microsoft.com/office/drawing/2014/main" xmlns="" id="{DFC3B181-D9F3-44A0-B596-90A4F0B61A92}"/>
              </a:ext>
            </a:extLst>
          </p:cNvPr>
          <p:cNvSpPr>
            <a:spLocks/>
          </p:cNvSpPr>
          <p:nvPr/>
        </p:nvSpPr>
        <p:spPr bwMode="auto">
          <a:xfrm>
            <a:off x="4684023" y="1763728"/>
            <a:ext cx="1160132" cy="268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>
                <a:solidFill>
                  <a:schemeClr val="bg1"/>
                </a:solidFill>
                <a:latin typeface="FontAwesome"/>
                <a:cs typeface="Helvetica Light" charset="0"/>
                <a:sym typeface="FontAwesome"/>
              </a:rPr>
              <a:t>Usuarios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57" name="AutoShape 14">
            <a:extLst>
              <a:ext uri="{FF2B5EF4-FFF2-40B4-BE49-F238E27FC236}">
                <a16:creationId xmlns:a16="http://schemas.microsoft.com/office/drawing/2014/main" xmlns="" id="{B5B49814-F452-4EDC-8977-580CA751D9A7}"/>
              </a:ext>
            </a:extLst>
          </p:cNvPr>
          <p:cNvSpPr>
            <a:spLocks/>
          </p:cNvSpPr>
          <p:nvPr/>
        </p:nvSpPr>
        <p:spPr bwMode="auto">
          <a:xfrm>
            <a:off x="6821182" y="1698855"/>
            <a:ext cx="711482" cy="3719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defRPr/>
            </a:pPr>
            <a:r>
              <a:rPr lang="es-ES_tradnl" sz="1200" dirty="0">
                <a:solidFill>
                  <a:schemeClr val="bg1"/>
                </a:solidFill>
                <a:latin typeface="FontAwesome"/>
                <a:cs typeface="Helvetica Light" charset="0"/>
                <a:sym typeface="FontAwesome"/>
              </a:rPr>
              <a:t>Control médico</a:t>
            </a:r>
            <a:endParaRPr lang="es-ES" sz="1200" dirty="0">
              <a:solidFill>
                <a:schemeClr val="bg1"/>
              </a:solidFill>
              <a:cs typeface="Helvetica Light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xmlns="" id="{BA257312-737B-49D5-BE6E-3055D77D5FB5}"/>
              </a:ext>
            </a:extLst>
          </p:cNvPr>
          <p:cNvCxnSpPr>
            <a:cxnSpLocks/>
          </p:cNvCxnSpPr>
          <p:nvPr/>
        </p:nvCxnSpPr>
        <p:spPr>
          <a:xfrm flipH="1" flipV="1">
            <a:off x="3600917" y="2175807"/>
            <a:ext cx="268602" cy="37933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xmlns="" id="{073D72F0-2791-4349-98AA-910685398718}"/>
              </a:ext>
            </a:extLst>
          </p:cNvPr>
          <p:cNvCxnSpPr>
            <a:cxnSpLocks/>
          </p:cNvCxnSpPr>
          <p:nvPr/>
        </p:nvCxnSpPr>
        <p:spPr>
          <a:xfrm>
            <a:off x="4016073" y="1970704"/>
            <a:ext cx="294706" cy="355109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xmlns="" id="{04549A71-C519-4F55-A729-EE271144ADF3}"/>
              </a:ext>
            </a:extLst>
          </p:cNvPr>
          <p:cNvCxnSpPr>
            <a:cxnSpLocks/>
          </p:cNvCxnSpPr>
          <p:nvPr/>
        </p:nvCxnSpPr>
        <p:spPr>
          <a:xfrm>
            <a:off x="4087013" y="1639553"/>
            <a:ext cx="417082" cy="152216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xmlns="" id="{23146D33-33AC-46BC-B87E-97EB1350B164}"/>
              </a:ext>
            </a:extLst>
          </p:cNvPr>
          <p:cNvCxnSpPr>
            <a:cxnSpLocks/>
          </p:cNvCxnSpPr>
          <p:nvPr/>
        </p:nvCxnSpPr>
        <p:spPr>
          <a:xfrm flipV="1">
            <a:off x="6097099" y="1944077"/>
            <a:ext cx="501406" cy="4838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xmlns="" id="{8E8BE042-186F-423D-B51E-97B523FB544E}"/>
              </a:ext>
            </a:extLst>
          </p:cNvPr>
          <p:cNvCxnSpPr>
            <a:cxnSpLocks/>
          </p:cNvCxnSpPr>
          <p:nvPr/>
        </p:nvCxnSpPr>
        <p:spPr>
          <a:xfrm>
            <a:off x="7527835" y="2307556"/>
            <a:ext cx="245219" cy="27868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xmlns="" id="{7B900E32-3D3B-4216-90C4-E67B5BD5D5AD}"/>
              </a:ext>
            </a:extLst>
          </p:cNvPr>
          <p:cNvCxnSpPr>
            <a:cxnSpLocks/>
          </p:cNvCxnSpPr>
          <p:nvPr/>
        </p:nvCxnSpPr>
        <p:spPr>
          <a:xfrm flipH="1">
            <a:off x="7192009" y="3300248"/>
            <a:ext cx="349360" cy="13934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xmlns="" id="{4938CB2B-0CD8-49A5-9D58-0D2B38E9EC97}"/>
              </a:ext>
            </a:extLst>
          </p:cNvPr>
          <p:cNvCxnSpPr>
            <a:cxnSpLocks/>
          </p:cNvCxnSpPr>
          <p:nvPr/>
        </p:nvCxnSpPr>
        <p:spPr>
          <a:xfrm flipH="1">
            <a:off x="4615013" y="4043245"/>
            <a:ext cx="494965" cy="15760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xmlns="" id="{CAA05CB1-ED48-430A-9FA5-213B8F6B609D}"/>
              </a:ext>
            </a:extLst>
          </p:cNvPr>
          <p:cNvCxnSpPr>
            <a:cxnSpLocks/>
          </p:cNvCxnSpPr>
          <p:nvPr/>
        </p:nvCxnSpPr>
        <p:spPr>
          <a:xfrm flipH="1">
            <a:off x="3904844" y="3658018"/>
            <a:ext cx="111230" cy="32651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xmlns="" id="{83D5C857-0F45-4BA2-A5FA-FD3859AFFA6D}"/>
              </a:ext>
            </a:extLst>
          </p:cNvPr>
          <p:cNvCxnSpPr>
            <a:cxnSpLocks/>
          </p:cNvCxnSpPr>
          <p:nvPr/>
        </p:nvCxnSpPr>
        <p:spPr>
          <a:xfrm flipH="1">
            <a:off x="3209765" y="2976505"/>
            <a:ext cx="493404" cy="1190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 Placeholder 20">
            <a:extLst>
              <a:ext uri="{FF2B5EF4-FFF2-40B4-BE49-F238E27FC236}">
                <a16:creationId xmlns:a16="http://schemas.microsoft.com/office/drawing/2014/main" xmlns="" id="{C172B9FB-029C-475B-A272-99B21719E0A4}"/>
              </a:ext>
            </a:extLst>
          </p:cNvPr>
          <p:cNvSpPr txBox="1">
            <a:spLocks/>
          </p:cNvSpPr>
          <p:nvPr/>
        </p:nvSpPr>
        <p:spPr>
          <a:xfrm>
            <a:off x="3208547" y="4057611"/>
            <a:ext cx="1145587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600" dirty="0">
                <a:solidFill>
                  <a:schemeClr val="bg1"/>
                </a:solidFill>
              </a:rPr>
              <a:t>Tecnología</a:t>
            </a:r>
          </a:p>
        </p:txBody>
      </p:sp>
      <p:sp>
        <p:nvSpPr>
          <p:cNvPr id="47" name="Arco 46">
            <a:extLst>
              <a:ext uri="{FF2B5EF4-FFF2-40B4-BE49-F238E27FC236}">
                <a16:creationId xmlns:a16="http://schemas.microsoft.com/office/drawing/2014/main" xmlns="" id="{7123A367-D496-44B9-9120-FE7A1A2A7CEA}"/>
              </a:ext>
            </a:extLst>
          </p:cNvPr>
          <p:cNvSpPr/>
          <p:nvPr/>
        </p:nvSpPr>
        <p:spPr>
          <a:xfrm rot="12235480">
            <a:off x="1858438" y="1098825"/>
            <a:ext cx="2647668" cy="3072880"/>
          </a:xfrm>
          <a:prstGeom prst="arc">
            <a:avLst>
              <a:gd name="adj1" fmla="val 15498272"/>
              <a:gd name="adj2" fmla="val 3681684"/>
            </a:avLst>
          </a:prstGeom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xmlns="" id="{3F422500-A82D-4F00-9836-C2DC4409B4E6}"/>
              </a:ext>
            </a:extLst>
          </p:cNvPr>
          <p:cNvSpPr txBox="1">
            <a:spLocks/>
          </p:cNvSpPr>
          <p:nvPr/>
        </p:nvSpPr>
        <p:spPr>
          <a:xfrm>
            <a:off x="4812456" y="4473375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400" dirty="0">
                <a:solidFill>
                  <a:schemeClr val="bg1"/>
                </a:solidFill>
              </a:rPr>
              <a:t>Publico</a:t>
            </a:r>
          </a:p>
        </p:txBody>
      </p:sp>
      <p:sp>
        <p:nvSpPr>
          <p:cNvPr id="49" name="Text Placeholder 23">
            <a:extLst>
              <a:ext uri="{FF2B5EF4-FFF2-40B4-BE49-F238E27FC236}">
                <a16:creationId xmlns:a16="http://schemas.microsoft.com/office/drawing/2014/main" xmlns="" id="{381FA1CB-1F66-46A8-A9C9-5FEBECAA7B41}"/>
              </a:ext>
            </a:extLst>
          </p:cNvPr>
          <p:cNvSpPr txBox="1">
            <a:spLocks/>
          </p:cNvSpPr>
          <p:nvPr/>
        </p:nvSpPr>
        <p:spPr>
          <a:xfrm>
            <a:off x="3285294" y="4431691"/>
            <a:ext cx="820376" cy="37853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APP web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7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Internet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s-PY" sz="7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xmlns="" id="{011192E2-B322-4EEB-B6AD-C3B790FA94F2}"/>
              </a:ext>
            </a:extLst>
          </p:cNvPr>
          <p:cNvCxnSpPr>
            <a:cxnSpLocks/>
          </p:cNvCxnSpPr>
          <p:nvPr/>
        </p:nvCxnSpPr>
        <p:spPr>
          <a:xfrm>
            <a:off x="4557400" y="4555607"/>
            <a:ext cx="297277" cy="46243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Arco 60">
            <a:extLst>
              <a:ext uri="{FF2B5EF4-FFF2-40B4-BE49-F238E27FC236}">
                <a16:creationId xmlns:a16="http://schemas.microsoft.com/office/drawing/2014/main" xmlns="" id="{95697773-2798-459A-A37C-BACE18A88269}"/>
              </a:ext>
            </a:extLst>
          </p:cNvPr>
          <p:cNvSpPr/>
          <p:nvPr/>
        </p:nvSpPr>
        <p:spPr>
          <a:xfrm rot="8943145" flipH="1">
            <a:off x="4367829" y="576348"/>
            <a:ext cx="4474281" cy="4686858"/>
          </a:xfrm>
          <a:prstGeom prst="arc">
            <a:avLst>
              <a:gd name="adj1" fmla="val 13983499"/>
              <a:gd name="adj2" fmla="val 674076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62" name="Text Placeholder 20">
            <a:extLst>
              <a:ext uri="{FF2B5EF4-FFF2-40B4-BE49-F238E27FC236}">
                <a16:creationId xmlns:a16="http://schemas.microsoft.com/office/drawing/2014/main" xmlns="" id="{98F0CD21-2407-4022-A3D5-3395FB875731}"/>
              </a:ext>
            </a:extLst>
          </p:cNvPr>
          <p:cNvSpPr txBox="1">
            <a:spLocks/>
          </p:cNvSpPr>
          <p:nvPr/>
        </p:nvSpPr>
        <p:spPr>
          <a:xfrm>
            <a:off x="8177475" y="4454131"/>
            <a:ext cx="924192" cy="534493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800" dirty="0">
                <a:solidFill>
                  <a:schemeClr val="bg1">
                    <a:lumMod val="75000"/>
                  </a:schemeClr>
                </a:solidFill>
              </a:rPr>
              <a:t>Encarnación</a:t>
            </a:r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xmlns="" id="{011192E2-B322-4EEB-B6AD-C3B790FA94F2}"/>
              </a:ext>
            </a:extLst>
          </p:cNvPr>
          <p:cNvCxnSpPr>
            <a:cxnSpLocks/>
          </p:cNvCxnSpPr>
          <p:nvPr/>
        </p:nvCxnSpPr>
        <p:spPr>
          <a:xfrm flipH="1" flipV="1">
            <a:off x="4272305" y="4493811"/>
            <a:ext cx="275524" cy="5253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7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271306" y="677854"/>
            <a:ext cx="5005909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Recomendación</a:t>
            </a:r>
            <a:endParaRPr lang="es-ES_tradnl" sz="5000" dirty="0">
              <a:solidFill>
                <a:schemeClr val="tx1">
                  <a:lumMod val="50000"/>
                  <a:lumOff val="50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2692125" y="1369858"/>
            <a:ext cx="416427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1000" dirty="0" smtClean="0">
                <a:solidFill>
                  <a:schemeClr val="bg1">
                    <a:lumMod val="75000"/>
                  </a:schemeClr>
                </a:solidFill>
              </a:rPr>
              <a:t>Algunos puntos a tener a consideración para trabajos futuros  </a:t>
            </a:r>
            <a:endParaRPr lang="es-PY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23"/>
          <p:cNvSpPr txBox="1">
            <a:spLocks/>
          </p:cNvSpPr>
          <p:nvPr/>
        </p:nvSpPr>
        <p:spPr>
          <a:xfrm>
            <a:off x="1886934" y="2612154"/>
            <a:ext cx="2349253" cy="90797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 aplicación web cuenta con funcionalidades básicas que ayudarán a mantener una base de datos de las actividades clínicas de los animales y de los tratamientos sometidos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xmlns="" id="{8CFF8F90-6B7D-437F-9222-4BBFBF2EF53F}"/>
              </a:ext>
            </a:extLst>
          </p:cNvPr>
          <p:cNvSpPr txBox="1">
            <a:spLocks/>
          </p:cNvSpPr>
          <p:nvPr/>
        </p:nvSpPr>
        <p:spPr>
          <a:xfrm>
            <a:off x="5040374" y="2485470"/>
            <a:ext cx="2530007" cy="621045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000" dirty="0">
                <a:solidFill>
                  <a:schemeClr val="accent3">
                    <a:lumMod val="75000"/>
                  </a:schemeClr>
                </a:solidFill>
              </a:rPr>
              <a:t>dietas de los animales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xmlns="" id="{3745173B-3079-4059-B228-30FA4FEA5902}"/>
              </a:ext>
            </a:extLst>
          </p:cNvPr>
          <p:cNvSpPr txBox="1">
            <a:spLocks/>
          </p:cNvSpPr>
          <p:nvPr/>
        </p:nvSpPr>
        <p:spPr>
          <a:xfrm>
            <a:off x="5040374" y="2240423"/>
            <a:ext cx="1987746" cy="24504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1800" b="1" dirty="0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servidor limitado 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xmlns="" id="{CC8D4FD7-64DD-4AF4-8AF4-2305A2E1FD37}"/>
              </a:ext>
            </a:extLst>
          </p:cNvPr>
          <p:cNvSpPr txBox="1">
            <a:spLocks/>
          </p:cNvSpPr>
          <p:nvPr/>
        </p:nvSpPr>
        <p:spPr>
          <a:xfrm>
            <a:off x="5040374" y="3263389"/>
            <a:ext cx="1987746" cy="25673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1800" b="1" dirty="0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genealogía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xmlns="" id="{CC8D4FD7-64DD-4AF4-8AF4-2305A2E1FD37}"/>
              </a:ext>
            </a:extLst>
          </p:cNvPr>
          <p:cNvSpPr txBox="1">
            <a:spLocks/>
          </p:cNvSpPr>
          <p:nvPr/>
        </p:nvSpPr>
        <p:spPr>
          <a:xfrm>
            <a:off x="5040374" y="3595501"/>
            <a:ext cx="1987746" cy="57644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2000" b="1" dirty="0">
                <a:solidFill>
                  <a:schemeClr val="accent3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sistemas de donación</a:t>
            </a:r>
          </a:p>
        </p:txBody>
      </p:sp>
    </p:spTree>
    <p:extLst>
      <p:ext uri="{BB962C8B-B14F-4D97-AF65-F5344CB8AC3E}">
        <p14:creationId xmlns:p14="http://schemas.microsoft.com/office/powerpoint/2010/main" val="15339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8EF4D66-B4EA-4C74-9C92-85805D5049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2195"/>
            <a:ext cx="9144000" cy="513910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sz="1100" dirty="0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974105" y="1966923"/>
            <a:ext cx="3597896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“</a:t>
            </a:r>
            <a:r>
              <a:rPr lang="es-ES" sz="20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Raleway"/>
              </a:rPr>
              <a:t>La grandeza de una nación y su progreso moral pueden medirse por el trato que reciben sus animales</a:t>
            </a:r>
            <a:r>
              <a:rPr lang="es-ES_tradnl" sz="2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”</a:t>
            </a:r>
          </a:p>
        </p:txBody>
      </p:sp>
      <p:sp>
        <p:nvSpPr>
          <p:cNvPr id="18" name="Marcador de texto 14"/>
          <p:cNvSpPr txBox="1">
            <a:spLocks/>
          </p:cNvSpPr>
          <p:nvPr/>
        </p:nvSpPr>
        <p:spPr>
          <a:xfrm>
            <a:off x="2988541" y="2945402"/>
            <a:ext cx="1785256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00B050"/>
                </a:solidFill>
              </a:rPr>
              <a:t>Gandhi, M. 1900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xmlns="" id="{908EC8CC-D97D-4E9B-A391-69339C07DE7A}"/>
              </a:ext>
            </a:extLst>
          </p:cNvPr>
          <p:cNvSpPr txBox="1">
            <a:spLocks/>
          </p:cNvSpPr>
          <p:nvPr/>
        </p:nvSpPr>
        <p:spPr>
          <a:xfrm>
            <a:off x="6124353" y="4444409"/>
            <a:ext cx="2083981" cy="3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B050"/>
                </a:solidFill>
              </a:rPr>
              <a:t>Gracias.</a:t>
            </a:r>
          </a:p>
        </p:txBody>
      </p:sp>
    </p:spTree>
    <p:extLst>
      <p:ext uri="{BB962C8B-B14F-4D97-AF65-F5344CB8AC3E}">
        <p14:creationId xmlns:p14="http://schemas.microsoft.com/office/powerpoint/2010/main" val="10073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-1076395" y="-2033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948317" y="1535251"/>
            <a:ext cx="2956196" cy="1054770"/>
          </a:xfrm>
        </p:spPr>
        <p:txBody>
          <a:bodyPr/>
          <a:lstStyle/>
          <a:p>
            <a:r>
              <a:rPr lang="es-ES_tradnl" dirty="0"/>
              <a:t>Zoos del Paraguay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948317" y="2677167"/>
            <a:ext cx="2956196" cy="221850"/>
          </a:xfrm>
        </p:spPr>
        <p:txBody>
          <a:bodyPr/>
          <a:lstStyle/>
          <a:p>
            <a:r>
              <a:rPr lang="es-PY"/>
              <a:t>Zoológicos 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948317" y="2950567"/>
            <a:ext cx="2956196" cy="110073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Las principales funciones del zoológico constituyen la conservación y la reproducción, los programas de reintroducción de animales a su hábitat natural, la educación pública y la conservación de campo donde se debe centrar en la supervivencia a largo plazo de las especies en los ecosistemas y hábitats naturales.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xmlns="" id="{12D9BD38-EACE-4C15-9B58-489C72832970}"/>
              </a:ext>
            </a:extLst>
          </p:cNvPr>
          <p:cNvSpPr txBox="1">
            <a:spLocks/>
          </p:cNvSpPr>
          <p:nvPr/>
        </p:nvSpPr>
        <p:spPr>
          <a:xfrm>
            <a:off x="4900700" y="236090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5 </a:t>
            </a:r>
            <a:r>
              <a:rPr lang="es-PY" sz="3600" dirty="0">
                <a:solidFill>
                  <a:schemeClr val="accent3">
                    <a:lumMod val="75000"/>
                  </a:schemeClr>
                </a:solidFill>
              </a:rPr>
              <a:t>Privados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xmlns="" id="{276292F0-0DF2-4574-A392-567ED38C7BE8}"/>
              </a:ext>
            </a:extLst>
          </p:cNvPr>
          <p:cNvSpPr txBox="1">
            <a:spLocks/>
          </p:cNvSpPr>
          <p:nvPr/>
        </p:nvSpPr>
        <p:spPr>
          <a:xfrm>
            <a:off x="4900700" y="212325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3200" b="1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3 Públicos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xmlns="" id="{DF0768DA-2AF1-45BF-A5F2-D327D0CFE7BD}"/>
              </a:ext>
            </a:extLst>
          </p:cNvPr>
          <p:cNvSpPr txBox="1">
            <a:spLocks/>
          </p:cNvSpPr>
          <p:nvPr/>
        </p:nvSpPr>
        <p:spPr>
          <a:xfrm>
            <a:off x="4944777" y="1527059"/>
            <a:ext cx="3433679" cy="30380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Según la SEAM en Paraguay hay </a:t>
            </a:r>
            <a:endParaRPr lang="en-US" sz="1600" dirty="0">
              <a:solidFill>
                <a:schemeClr val="tx2">
                  <a:lumMod val="50000"/>
                  <a:lumOff val="50000"/>
                </a:schemeClr>
              </a:solidFill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xmlns="" id="{BCB09378-50E0-4995-A963-BEB4049CECBE}"/>
              </a:ext>
            </a:extLst>
          </p:cNvPr>
          <p:cNvSpPr txBox="1">
            <a:spLocks/>
          </p:cNvSpPr>
          <p:nvPr/>
        </p:nvSpPr>
        <p:spPr>
          <a:xfrm>
            <a:off x="4944777" y="3045226"/>
            <a:ext cx="3351498" cy="101341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05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 Art 49° de la Ley 96/92 establece la figura de la creación y el funcionamiento de zoológicos públicos y privados como formas de manejo de la fauna silvestre, en tanto que la Resolución SEAM N°1481/06 establece la estructura básica para proyectos de manejo de zoológicos</a:t>
            </a:r>
            <a:endParaRPr lang="en-US" sz="1050" dirty="0">
              <a:solidFill>
                <a:schemeClr val="tx2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72FA990-73A9-48A3-907B-5C157AAE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8162" cy="5143500"/>
          </a:xfrm>
          <a:prstGeom prst="rect">
            <a:avLst/>
          </a:prstGeom>
        </p:spPr>
      </p:pic>
      <p:sp>
        <p:nvSpPr>
          <p:cNvPr id="31" name="Forma libre 30"/>
          <p:cNvSpPr/>
          <p:nvPr/>
        </p:nvSpPr>
        <p:spPr>
          <a:xfrm>
            <a:off x="545381" y="-1279595"/>
            <a:ext cx="1283351" cy="2978150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Text Placeholder 23"/>
          <p:cNvSpPr txBox="1">
            <a:spLocks/>
          </p:cNvSpPr>
          <p:nvPr/>
        </p:nvSpPr>
        <p:spPr>
          <a:xfrm>
            <a:off x="4918497" y="4063410"/>
            <a:ext cx="3475752" cy="54873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PY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Raleway" panose="020B0503030101060003" pitchFamily="34" charset="0"/>
                <a:ea typeface="Lato" charset="0"/>
                <a:cs typeface="Lato" charset="0"/>
              </a:rPr>
              <a:t>Ruta Nº 1 Km 4,5 – Bº </a:t>
            </a:r>
            <a:r>
              <a:rPr lang="es-PY" sz="1400" b="1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Raleway" panose="020B0503030101060003" pitchFamily="34" charset="0"/>
                <a:ea typeface="Lato" charset="0"/>
                <a:cs typeface="Lato" charset="0"/>
              </a:rPr>
              <a:t>Quiteria</a:t>
            </a:r>
            <a:r>
              <a:rPr lang="es-PY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Raleway" panose="020B0503030101060003" pitchFamily="34" charset="0"/>
                <a:ea typeface="Lato" charset="0"/>
                <a:cs typeface="Lato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PY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Raleway" panose="020B0503030101060003" pitchFamily="34" charset="0"/>
                <a:ea typeface="Lato" charset="0"/>
                <a:cs typeface="Lato" charset="0"/>
              </a:rPr>
              <a:t>Ciudad de Encarnación, </a:t>
            </a:r>
            <a:r>
              <a:rPr lang="es-PY" sz="1400" b="1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Raleway" panose="020B0503030101060003" pitchFamily="34" charset="0"/>
                <a:ea typeface="Lato" charset="0"/>
                <a:cs typeface="Lato" charset="0"/>
              </a:rPr>
              <a:t>Py</a:t>
            </a:r>
            <a:r>
              <a:rPr lang="es-PY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Raleway" panose="020B0503030101060003" pitchFamily="34" charset="0"/>
                <a:ea typeface="Lato" charset="0"/>
                <a:cs typeface="Lato" charset="0"/>
              </a:rPr>
              <a:t>. </a:t>
            </a: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4900700" y="266471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3600">
                <a:solidFill>
                  <a:schemeClr val="accent3">
                    <a:lumMod val="75000"/>
                  </a:schemeClr>
                </a:solidFill>
              </a:rPr>
              <a:t>80 especies </a:t>
            </a:r>
          </a:p>
        </p:txBody>
      </p:sp>
      <p:sp>
        <p:nvSpPr>
          <p:cNvPr id="8" name="Text Placeholder 23"/>
          <p:cNvSpPr txBox="1">
            <a:spLocks/>
          </p:cNvSpPr>
          <p:nvPr/>
        </p:nvSpPr>
        <p:spPr>
          <a:xfrm>
            <a:off x="4900700" y="2427056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3200" b="1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500 animales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>
          <a:xfrm>
            <a:off x="2196899" y="2935541"/>
            <a:ext cx="1784307" cy="568880"/>
          </a:xfrm>
        </p:spPr>
        <p:txBody>
          <a:bodyPr/>
          <a:lstStyle/>
          <a:p>
            <a:pPr algn="r"/>
            <a:r>
              <a:rPr lang="es-ES_tradnl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el Mini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4900700" y="1893869"/>
            <a:ext cx="3066544" cy="221850"/>
          </a:xfrm>
        </p:spPr>
        <p:txBody>
          <a:bodyPr/>
          <a:lstStyle/>
          <a:p>
            <a:r>
              <a:rPr lang="es-ES_tradnl" b="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Alberga</a:t>
            </a:r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a: </a:t>
            </a:r>
          </a:p>
        </p:txBody>
      </p:sp>
      <p:sp>
        <p:nvSpPr>
          <p:cNvPr id="15" name="Marcador de texto 1"/>
          <p:cNvSpPr txBox="1">
            <a:spLocks/>
          </p:cNvSpPr>
          <p:nvPr/>
        </p:nvSpPr>
        <p:spPr>
          <a:xfrm>
            <a:off x="2094157" y="3228467"/>
            <a:ext cx="1887049" cy="56888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7200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zoo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43" y="3999686"/>
            <a:ext cx="487657" cy="487657"/>
          </a:xfrm>
          <a:prstGeom prst="rect">
            <a:avLst/>
          </a:prstGeom>
        </p:spPr>
      </p:pic>
      <p:sp>
        <p:nvSpPr>
          <p:cNvPr id="17" name="Text Placeholder 23"/>
          <p:cNvSpPr txBox="1">
            <a:spLocks/>
          </p:cNvSpPr>
          <p:nvPr/>
        </p:nvSpPr>
        <p:spPr>
          <a:xfrm>
            <a:off x="1025010" y="4243515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ES" sz="9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El MZCJ constituye un centro educativo, de protección y preservación de la fauna; y a la vez uno de los patrimonios turísticos y recreativos del Departamento</a:t>
            </a: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 Placeholder 23"/>
          <p:cNvSpPr txBox="1">
            <a:spLocks/>
          </p:cNvSpPr>
          <p:nvPr/>
        </p:nvSpPr>
        <p:spPr>
          <a:xfrm>
            <a:off x="4971338" y="3035864"/>
            <a:ext cx="1685035" cy="4943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endParaRPr lang="es-ES" sz="1600" b="1" u="sng" dirty="0">
              <a:solidFill>
                <a:schemeClr val="bg1">
                  <a:lumMod val="65000"/>
                </a:schemeClr>
              </a:solidFill>
              <a:latin typeface="Raleway Black" panose="020B0A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s-E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2.948 m</a:t>
            </a:r>
            <a:r>
              <a:rPr lang="es-ES" sz="1600" b="1" baseline="300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s-E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 panose="020B0A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  <a:latin typeface="Raleway Black" panose="020B0A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smtClean="0"/>
              <a:t>Imágenes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Mini zoológico del Juan XXIII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34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147C4B1F-49C9-42ED-8156-54E09B4E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69"/>
            <a:ext cx="4348162" cy="5143500"/>
          </a:xfrm>
          <a:prstGeom prst="rect">
            <a:avLst/>
          </a:prstGeom>
        </p:spPr>
      </p:pic>
      <p:sp>
        <p:nvSpPr>
          <p:cNvPr id="7" name="Text Placeholder 20"/>
          <p:cNvSpPr txBox="1">
            <a:spLocks/>
          </p:cNvSpPr>
          <p:nvPr/>
        </p:nvSpPr>
        <p:spPr>
          <a:xfrm>
            <a:off x="5243990" y="2555803"/>
            <a:ext cx="300687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400" b="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pérdida de archivos</a:t>
            </a:r>
          </a:p>
        </p:txBody>
      </p:sp>
      <p:sp>
        <p:nvSpPr>
          <p:cNvPr id="8" name="Text Placeholder 23"/>
          <p:cNvSpPr txBox="1">
            <a:spLocks/>
          </p:cNvSpPr>
          <p:nvPr/>
        </p:nvSpPr>
        <p:spPr>
          <a:xfrm>
            <a:off x="5243991" y="1554813"/>
            <a:ext cx="3006874" cy="8244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2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Lato" charset="0"/>
                <a:cs typeface="Lato" charset="0"/>
              </a:rPr>
              <a:t>escases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PY" sz="2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Lato" charset="0"/>
                <a:cs typeface="Lato" charset="0"/>
              </a:rPr>
              <a:t>registros médicos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>
          <a:xfrm>
            <a:off x="1160981" y="2935541"/>
            <a:ext cx="2820226" cy="568880"/>
          </a:xfrm>
        </p:spPr>
        <p:txBody>
          <a:bodyPr/>
          <a:lstStyle/>
          <a:p>
            <a:pPr algn="r"/>
            <a:r>
              <a:rPr lang="es-ES_tradnl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problemas</a:t>
            </a:r>
          </a:p>
        </p:txBody>
      </p:sp>
      <p:sp>
        <p:nvSpPr>
          <p:cNvPr id="15" name="Marcador de texto 1"/>
          <p:cNvSpPr txBox="1">
            <a:spLocks/>
          </p:cNvSpPr>
          <p:nvPr/>
        </p:nvSpPr>
        <p:spPr>
          <a:xfrm>
            <a:off x="2094157" y="3228467"/>
            <a:ext cx="1887049" cy="56888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7200" b="1" dirty="0">
                <a:solidFill>
                  <a:srgbClr val="FFC000"/>
                </a:solidFill>
                <a:latin typeface="Raleway ExtraBold" panose="020B0903030101060003" pitchFamily="34" charset="0"/>
              </a:rPr>
              <a:t>zoo</a:t>
            </a:r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1025010" y="4243515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00"/>
              </a:lnSpc>
              <a:buNone/>
            </a:pPr>
            <a:r>
              <a:rPr lang="es-ES" sz="9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Análisis de los procedimientos médicos y de la manera en que son salvaguardados los datos médicos de los animales</a:t>
            </a: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5243990" y="3340001"/>
            <a:ext cx="3430110" cy="504875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400" b="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registro</a:t>
            </a: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 manual </a:t>
            </a:r>
          </a:p>
        </p:txBody>
      </p:sp>
      <p:sp>
        <p:nvSpPr>
          <p:cNvPr id="19" name="Text Placeholder 20"/>
          <p:cNvSpPr txBox="1">
            <a:spLocks/>
          </p:cNvSpPr>
          <p:nvPr/>
        </p:nvSpPr>
        <p:spPr>
          <a:xfrm>
            <a:off x="5243990" y="3946439"/>
            <a:ext cx="33364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400" b="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escaza presencia en internet</a:t>
            </a:r>
          </a:p>
        </p:txBody>
      </p:sp>
      <p:sp>
        <p:nvSpPr>
          <p:cNvPr id="18" name="Forma libre 25">
            <a:extLst>
              <a:ext uri="{FF2B5EF4-FFF2-40B4-BE49-F238E27FC236}">
                <a16:creationId xmlns:a16="http://schemas.microsoft.com/office/drawing/2014/main" xmlns="" id="{6D2703BB-B7D0-4A84-9EF4-42A8FD7C6552}"/>
              </a:ext>
            </a:extLst>
          </p:cNvPr>
          <p:cNvSpPr/>
          <p:nvPr/>
        </p:nvSpPr>
        <p:spPr>
          <a:xfrm>
            <a:off x="0" y="-1548054"/>
            <a:ext cx="1285317" cy="3515067"/>
          </a:xfrm>
          <a:custGeom>
            <a:avLst/>
            <a:gdLst>
              <a:gd name="connsiteX0" fmla="*/ 129224 w 1285317"/>
              <a:gd name="connsiteY0" fmla="*/ 0 h 3515066"/>
              <a:gd name="connsiteX1" fmla="*/ 248293 w 1285317"/>
              <a:gd name="connsiteY1" fmla="*/ 78804 h 3515066"/>
              <a:gd name="connsiteX2" fmla="*/ 256882 w 1285317"/>
              <a:gd name="connsiteY2" fmla="*/ 121283 h 3515066"/>
              <a:gd name="connsiteX3" fmla="*/ 265471 w 1285317"/>
              <a:gd name="connsiteY3" fmla="*/ 78804 h 3515066"/>
              <a:gd name="connsiteX4" fmla="*/ 384541 w 1285317"/>
              <a:gd name="connsiteY4" fmla="*/ 0 h 3515066"/>
              <a:gd name="connsiteX5" fmla="*/ 503609 w 1285317"/>
              <a:gd name="connsiteY5" fmla="*/ 78804 h 3515066"/>
              <a:gd name="connsiteX6" fmla="*/ 513764 w 1285317"/>
              <a:gd name="connsiteY6" fmla="*/ 129025 h 3515066"/>
              <a:gd name="connsiteX7" fmla="*/ 523918 w 1285317"/>
              <a:gd name="connsiteY7" fmla="*/ 78804 h 3515066"/>
              <a:gd name="connsiteX8" fmla="*/ 642988 w 1285317"/>
              <a:gd name="connsiteY8" fmla="*/ 0 h 3515066"/>
              <a:gd name="connsiteX9" fmla="*/ 762056 w 1285317"/>
              <a:gd name="connsiteY9" fmla="*/ 78804 h 3515066"/>
              <a:gd name="connsiteX10" fmla="*/ 770645 w 1285317"/>
              <a:gd name="connsiteY10" fmla="*/ 121283 h 3515066"/>
              <a:gd name="connsiteX11" fmla="*/ 779234 w 1285317"/>
              <a:gd name="connsiteY11" fmla="*/ 78804 h 3515066"/>
              <a:gd name="connsiteX12" fmla="*/ 898304 w 1285317"/>
              <a:gd name="connsiteY12" fmla="*/ 0 h 3515066"/>
              <a:gd name="connsiteX13" fmla="*/ 1017373 w 1285317"/>
              <a:gd name="connsiteY13" fmla="*/ 78804 h 3515066"/>
              <a:gd name="connsiteX14" fmla="*/ 1027199 w 1285317"/>
              <a:gd name="connsiteY14" fmla="*/ 127398 h 3515066"/>
              <a:gd name="connsiteX15" fmla="*/ 1037025 w 1285317"/>
              <a:gd name="connsiteY15" fmla="*/ 78804 h 3515066"/>
              <a:gd name="connsiteX16" fmla="*/ 1156093 w 1285317"/>
              <a:gd name="connsiteY16" fmla="*/ 0 h 3515066"/>
              <a:gd name="connsiteX17" fmla="*/ 1285317 w 1285317"/>
              <a:gd name="connsiteY17" fmla="*/ 129027 h 3515066"/>
              <a:gd name="connsiteX18" fmla="*/ 1285317 w 1285317"/>
              <a:gd name="connsiteY18" fmla="*/ 276727 h 3515066"/>
              <a:gd name="connsiteX19" fmla="*/ 1285317 w 1285317"/>
              <a:gd name="connsiteY19" fmla="*/ 276727 h 3515066"/>
              <a:gd name="connsiteX20" fmla="*/ 1285316 w 1285317"/>
              <a:gd name="connsiteY20" fmla="*/ 2784974 h 3515066"/>
              <a:gd name="connsiteX21" fmla="*/ 1156289 w 1285317"/>
              <a:gd name="connsiteY21" fmla="*/ 2914001 h 3515066"/>
              <a:gd name="connsiteX22" fmla="*/ 1156290 w 1285317"/>
              <a:gd name="connsiteY22" fmla="*/ 2914000 h 3515066"/>
              <a:gd name="connsiteX23" fmla="*/ 1027263 w 1285317"/>
              <a:gd name="connsiteY23" fmla="*/ 2784973 h 3515066"/>
              <a:gd name="connsiteX24" fmla="*/ 1027263 w 1285317"/>
              <a:gd name="connsiteY24" fmla="*/ 1729855 h 3515066"/>
              <a:gd name="connsiteX25" fmla="*/ 1027263 w 1285317"/>
              <a:gd name="connsiteY25" fmla="*/ 1729852 h 3515066"/>
              <a:gd name="connsiteX26" fmla="*/ 1027262 w 1285317"/>
              <a:gd name="connsiteY26" fmla="*/ 2801496 h 3515066"/>
              <a:gd name="connsiteX27" fmla="*/ 1017124 w 1285317"/>
              <a:gd name="connsiteY27" fmla="*/ 2751277 h 3515066"/>
              <a:gd name="connsiteX28" fmla="*/ 898236 w 1285317"/>
              <a:gd name="connsiteY28" fmla="*/ 2672473 h 3515066"/>
              <a:gd name="connsiteX29" fmla="*/ 779349 w 1285317"/>
              <a:gd name="connsiteY29" fmla="*/ 2751277 h 3515066"/>
              <a:gd name="connsiteX30" fmla="*/ 769585 w 1285317"/>
              <a:gd name="connsiteY30" fmla="*/ 2799637 h 3515066"/>
              <a:gd name="connsiteX31" fmla="*/ 769585 w 1285317"/>
              <a:gd name="connsiteY31" fmla="*/ 3386039 h 3515066"/>
              <a:gd name="connsiteX32" fmla="*/ 640558 w 1285317"/>
              <a:gd name="connsiteY32" fmla="*/ 3515066 h 3515066"/>
              <a:gd name="connsiteX33" fmla="*/ 640559 w 1285317"/>
              <a:gd name="connsiteY33" fmla="*/ 3515065 h 3515066"/>
              <a:gd name="connsiteX34" fmla="*/ 511532 w 1285317"/>
              <a:gd name="connsiteY34" fmla="*/ 3386038 h 3515066"/>
              <a:gd name="connsiteX35" fmla="*/ 511532 w 1285317"/>
              <a:gd name="connsiteY35" fmla="*/ 1738945 h 3515066"/>
              <a:gd name="connsiteX36" fmla="*/ 511532 w 1285317"/>
              <a:gd name="connsiteY36" fmla="*/ 1738949 h 3515066"/>
              <a:gd name="connsiteX37" fmla="*/ 511531 w 1285317"/>
              <a:gd name="connsiteY37" fmla="*/ 2489076 h 3515066"/>
              <a:gd name="connsiteX38" fmla="*/ 501393 w 1285317"/>
              <a:gd name="connsiteY38" fmla="*/ 2438857 h 3515066"/>
              <a:gd name="connsiteX39" fmla="*/ 382505 w 1285317"/>
              <a:gd name="connsiteY39" fmla="*/ 2360053 h 3515066"/>
              <a:gd name="connsiteX40" fmla="*/ 263618 w 1285317"/>
              <a:gd name="connsiteY40" fmla="*/ 2438857 h 3515066"/>
              <a:gd name="connsiteX41" fmla="*/ 260020 w 1285317"/>
              <a:gd name="connsiteY41" fmla="*/ 2456676 h 3515066"/>
              <a:gd name="connsiteX42" fmla="*/ 260020 w 1285317"/>
              <a:gd name="connsiteY42" fmla="*/ 2765622 h 3515066"/>
              <a:gd name="connsiteX43" fmla="*/ 130993 w 1285317"/>
              <a:gd name="connsiteY43" fmla="*/ 2894649 h 3515066"/>
              <a:gd name="connsiteX44" fmla="*/ 130994 w 1285317"/>
              <a:gd name="connsiteY44" fmla="*/ 2894648 h 3515066"/>
              <a:gd name="connsiteX45" fmla="*/ 1967 w 1285317"/>
              <a:gd name="connsiteY45" fmla="*/ 2765621 h 3515066"/>
              <a:gd name="connsiteX46" fmla="*/ 1967 w 1285317"/>
              <a:gd name="connsiteY46" fmla="*/ 1737636 h 3515066"/>
              <a:gd name="connsiteX47" fmla="*/ 0 w 1285317"/>
              <a:gd name="connsiteY47" fmla="*/ 1727908 h 3515066"/>
              <a:gd name="connsiteX48" fmla="*/ 0 w 1285317"/>
              <a:gd name="connsiteY48" fmla="*/ 129027 h 3515066"/>
              <a:gd name="connsiteX49" fmla="*/ 129224 w 1285317"/>
              <a:gd name="connsiteY49" fmla="*/ 0 h 351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5317" h="3515066">
                <a:moveTo>
                  <a:pt x="129224" y="0"/>
                </a:moveTo>
                <a:cubicBezTo>
                  <a:pt x="182751" y="0"/>
                  <a:pt x="228676" y="32494"/>
                  <a:pt x="248293" y="78804"/>
                </a:cubicBezTo>
                <a:lnTo>
                  <a:pt x="256882" y="121283"/>
                </a:lnTo>
                <a:lnTo>
                  <a:pt x="265471" y="78804"/>
                </a:lnTo>
                <a:cubicBezTo>
                  <a:pt x="285089" y="32494"/>
                  <a:pt x="331014" y="0"/>
                  <a:pt x="384541" y="0"/>
                </a:cubicBezTo>
                <a:cubicBezTo>
                  <a:pt x="438067" y="0"/>
                  <a:pt x="483992" y="32494"/>
                  <a:pt x="503609" y="78804"/>
                </a:cubicBezTo>
                <a:lnTo>
                  <a:pt x="513764" y="129025"/>
                </a:lnTo>
                <a:lnTo>
                  <a:pt x="523918" y="78804"/>
                </a:lnTo>
                <a:cubicBezTo>
                  <a:pt x="543536" y="32494"/>
                  <a:pt x="589461" y="0"/>
                  <a:pt x="642988" y="0"/>
                </a:cubicBezTo>
                <a:cubicBezTo>
                  <a:pt x="696514" y="0"/>
                  <a:pt x="742439" y="32494"/>
                  <a:pt x="762056" y="78804"/>
                </a:cubicBezTo>
                <a:lnTo>
                  <a:pt x="770645" y="121283"/>
                </a:lnTo>
                <a:lnTo>
                  <a:pt x="779234" y="78804"/>
                </a:lnTo>
                <a:cubicBezTo>
                  <a:pt x="798852" y="32494"/>
                  <a:pt x="844777" y="0"/>
                  <a:pt x="898304" y="0"/>
                </a:cubicBezTo>
                <a:cubicBezTo>
                  <a:pt x="951831" y="0"/>
                  <a:pt x="997756" y="32494"/>
                  <a:pt x="1017373" y="78804"/>
                </a:cubicBezTo>
                <a:lnTo>
                  <a:pt x="1027199" y="127398"/>
                </a:lnTo>
                <a:lnTo>
                  <a:pt x="1037025" y="78804"/>
                </a:lnTo>
                <a:cubicBezTo>
                  <a:pt x="1056641" y="32494"/>
                  <a:pt x="1102567" y="0"/>
                  <a:pt x="1156093" y="0"/>
                </a:cubicBezTo>
                <a:cubicBezTo>
                  <a:pt x="1227462" y="0"/>
                  <a:pt x="1285317" y="57767"/>
                  <a:pt x="1285317" y="129027"/>
                </a:cubicBezTo>
                <a:lnTo>
                  <a:pt x="1285317" y="276727"/>
                </a:lnTo>
                <a:lnTo>
                  <a:pt x="1285317" y="276727"/>
                </a:lnTo>
                <a:lnTo>
                  <a:pt x="1285316" y="2784974"/>
                </a:lnTo>
                <a:cubicBezTo>
                  <a:pt x="1285316" y="2856234"/>
                  <a:pt x="1227549" y="2914001"/>
                  <a:pt x="1156289" y="2914001"/>
                </a:cubicBezTo>
                <a:lnTo>
                  <a:pt x="1156290" y="2914000"/>
                </a:lnTo>
                <a:cubicBezTo>
                  <a:pt x="1085030" y="2914000"/>
                  <a:pt x="1027263" y="2856233"/>
                  <a:pt x="1027263" y="2784973"/>
                </a:cubicBezTo>
                <a:lnTo>
                  <a:pt x="1027263" y="1729855"/>
                </a:lnTo>
                <a:lnTo>
                  <a:pt x="1027263" y="1729852"/>
                </a:lnTo>
                <a:lnTo>
                  <a:pt x="1027262" y="2801496"/>
                </a:lnTo>
                <a:lnTo>
                  <a:pt x="1017124" y="2751277"/>
                </a:lnTo>
                <a:cubicBezTo>
                  <a:pt x="997536" y="2704967"/>
                  <a:pt x="951681" y="2672473"/>
                  <a:pt x="898236" y="2672473"/>
                </a:cubicBezTo>
                <a:cubicBezTo>
                  <a:pt x="844791" y="2672473"/>
                  <a:pt x="798936" y="2704967"/>
                  <a:pt x="779349" y="2751277"/>
                </a:cubicBezTo>
                <a:lnTo>
                  <a:pt x="769585" y="2799637"/>
                </a:lnTo>
                <a:lnTo>
                  <a:pt x="769585" y="3386039"/>
                </a:lnTo>
                <a:cubicBezTo>
                  <a:pt x="769585" y="3457299"/>
                  <a:pt x="711818" y="3515066"/>
                  <a:pt x="640558" y="3515066"/>
                </a:cubicBezTo>
                <a:lnTo>
                  <a:pt x="640559" y="3515065"/>
                </a:lnTo>
                <a:cubicBezTo>
                  <a:pt x="569299" y="3515065"/>
                  <a:pt x="511532" y="3457298"/>
                  <a:pt x="511532" y="3386038"/>
                </a:cubicBezTo>
                <a:lnTo>
                  <a:pt x="511532" y="1738945"/>
                </a:lnTo>
                <a:lnTo>
                  <a:pt x="511532" y="1738949"/>
                </a:lnTo>
                <a:lnTo>
                  <a:pt x="511531" y="2489076"/>
                </a:lnTo>
                <a:lnTo>
                  <a:pt x="501393" y="2438857"/>
                </a:lnTo>
                <a:cubicBezTo>
                  <a:pt x="481805" y="2392547"/>
                  <a:pt x="435950" y="2360053"/>
                  <a:pt x="382505" y="2360053"/>
                </a:cubicBezTo>
                <a:cubicBezTo>
                  <a:pt x="329060" y="2360053"/>
                  <a:pt x="283205" y="2392547"/>
                  <a:pt x="263618" y="2438857"/>
                </a:cubicBezTo>
                <a:lnTo>
                  <a:pt x="260020" y="2456676"/>
                </a:lnTo>
                <a:lnTo>
                  <a:pt x="260020" y="2765622"/>
                </a:lnTo>
                <a:cubicBezTo>
                  <a:pt x="260020" y="2836882"/>
                  <a:pt x="202253" y="2894649"/>
                  <a:pt x="130993" y="2894649"/>
                </a:cubicBezTo>
                <a:lnTo>
                  <a:pt x="130994" y="2894648"/>
                </a:lnTo>
                <a:cubicBezTo>
                  <a:pt x="59734" y="2894648"/>
                  <a:pt x="1967" y="2836881"/>
                  <a:pt x="1967" y="2765621"/>
                </a:cubicBezTo>
                <a:lnTo>
                  <a:pt x="1967" y="1737636"/>
                </a:lnTo>
                <a:lnTo>
                  <a:pt x="0" y="1727908"/>
                </a:lnTo>
                <a:lnTo>
                  <a:pt x="0" y="129027"/>
                </a:lnTo>
                <a:cubicBezTo>
                  <a:pt x="0" y="57767"/>
                  <a:pt x="57855" y="0"/>
                  <a:pt x="129224" y="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0" name="Rectángulo redondeado 4">
            <a:extLst>
              <a:ext uri="{FF2B5EF4-FFF2-40B4-BE49-F238E27FC236}">
                <a16:creationId xmlns:a16="http://schemas.microsoft.com/office/drawing/2014/main" xmlns="" id="{15AD4004-5F7D-4BEF-A3CB-D266DD1C6424}"/>
              </a:ext>
            </a:extLst>
          </p:cNvPr>
          <p:cNvSpPr/>
          <p:nvPr/>
        </p:nvSpPr>
        <p:spPr>
          <a:xfrm>
            <a:off x="4914382" y="172475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8">
            <a:extLst>
              <a:ext uri="{FF2B5EF4-FFF2-40B4-BE49-F238E27FC236}">
                <a16:creationId xmlns:a16="http://schemas.microsoft.com/office/drawing/2014/main" xmlns="" id="{F5020D75-A272-4CAA-BDA0-B55D7D17FC60}"/>
              </a:ext>
            </a:extLst>
          </p:cNvPr>
          <p:cNvSpPr/>
          <p:nvPr/>
        </p:nvSpPr>
        <p:spPr>
          <a:xfrm>
            <a:off x="4914382" y="2482583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11">
            <a:extLst>
              <a:ext uri="{FF2B5EF4-FFF2-40B4-BE49-F238E27FC236}">
                <a16:creationId xmlns:a16="http://schemas.microsoft.com/office/drawing/2014/main" xmlns="" id="{8D62F2DB-13EC-4768-BE95-59539067169D}"/>
              </a:ext>
            </a:extLst>
          </p:cNvPr>
          <p:cNvSpPr/>
          <p:nvPr/>
        </p:nvSpPr>
        <p:spPr>
          <a:xfrm>
            <a:off x="4914382" y="3286726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11">
            <a:extLst>
              <a:ext uri="{FF2B5EF4-FFF2-40B4-BE49-F238E27FC236}">
                <a16:creationId xmlns:a16="http://schemas.microsoft.com/office/drawing/2014/main" xmlns="" id="{6CB508D5-3B16-49D5-8B3B-409400652011}"/>
              </a:ext>
            </a:extLst>
          </p:cNvPr>
          <p:cNvSpPr/>
          <p:nvPr/>
        </p:nvSpPr>
        <p:spPr>
          <a:xfrm>
            <a:off x="4902831" y="4070728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090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27047" y="403172"/>
            <a:ext cx="6205503" cy="576956"/>
          </a:xfrm>
        </p:spPr>
        <p:txBody>
          <a:bodyPr/>
          <a:lstStyle/>
          <a:p>
            <a:pPr algn="l"/>
            <a:r>
              <a:rPr lang="es-ES_tradnl" dirty="0"/>
              <a:t>Tratamiento de lesiones y enfermedades</a:t>
            </a: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3797178" y="2363067"/>
            <a:ext cx="1173755" cy="962363"/>
          </a:xfrm>
          <a:prstGeom prst="rect">
            <a:avLst/>
          </a:prstGeom>
        </p:spPr>
        <p:txBody>
          <a:bodyPr lIns="91440" tIns="45720" rIns="91440" bIns="4572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s-PY" sz="2800" b="1">
                <a:solidFill>
                  <a:schemeClr val="accent2"/>
                </a:solidFill>
                <a:latin typeface="Lato Light"/>
                <a:cs typeface="Lato Light"/>
              </a:rPr>
              <a:t>+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PY" sz="1200" b="1">
                <a:solidFill>
                  <a:schemeClr val="accent2"/>
                </a:solidFill>
                <a:latin typeface="Lato Light"/>
                <a:cs typeface="Lato Light"/>
              </a:rPr>
              <a:t>Frecuentes</a:t>
            </a:r>
          </a:p>
        </p:txBody>
      </p:sp>
      <p:sp>
        <p:nvSpPr>
          <p:cNvPr id="20" name="Oval 46"/>
          <p:cNvSpPr>
            <a:spLocks noChangeAspect="1"/>
          </p:cNvSpPr>
          <p:nvPr/>
        </p:nvSpPr>
        <p:spPr>
          <a:xfrm>
            <a:off x="3685323" y="2117590"/>
            <a:ext cx="1439998" cy="1439998"/>
          </a:xfrm>
          <a:prstGeom prst="ellipse">
            <a:avLst/>
          </a:prstGeom>
          <a:ln w="381000" cap="rnd" cmpd="sng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Arc 47"/>
          <p:cNvSpPr>
            <a:spLocks noChangeAspect="1"/>
          </p:cNvSpPr>
          <p:nvPr/>
        </p:nvSpPr>
        <p:spPr>
          <a:xfrm>
            <a:off x="3685323" y="2117590"/>
            <a:ext cx="1439998" cy="1439998"/>
          </a:xfrm>
          <a:prstGeom prst="arc">
            <a:avLst>
              <a:gd name="adj1" fmla="val 16200000"/>
              <a:gd name="adj2" fmla="val 9170579"/>
            </a:avLst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5582634" y="3952507"/>
            <a:ext cx="2349253" cy="90797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Los tratamientos se basan en la higiene, una correcta sanitación, medicación y alimentación adecuada, asistencia y control continuo y traslado a zona de cuarentena.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xmlns="" id="{53DB9CD8-263B-4797-9207-F598BC36E2FE}"/>
              </a:ext>
            </a:extLst>
          </p:cNvPr>
          <p:cNvSpPr txBox="1">
            <a:spLocks/>
          </p:cNvSpPr>
          <p:nvPr/>
        </p:nvSpPr>
        <p:spPr>
          <a:xfrm>
            <a:off x="1298385" y="1824411"/>
            <a:ext cx="1706755" cy="23535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En ocasiones la asistencia y los tratamientos que no son considerados de riesgo son realizadas por el personal idóneo y no son documentadas con frecuencia. Por otro lado, las enfermedades de alto riesgo son llevado a cabo por los veterinarios de la 7ma. Región Sanitaria quienes registran la asistencia médica, pero las mismas no quedan guardadas en el zoológico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xmlns="" id="{8CFF8F90-6B7D-437F-9222-4BBFBF2EF53F}"/>
              </a:ext>
            </a:extLst>
          </p:cNvPr>
          <p:cNvSpPr txBox="1">
            <a:spLocks/>
          </p:cNvSpPr>
          <p:nvPr/>
        </p:nvSpPr>
        <p:spPr>
          <a:xfrm>
            <a:off x="5582635" y="2179921"/>
            <a:ext cx="2530007" cy="621045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000" dirty="0">
                <a:solidFill>
                  <a:schemeClr val="accent3">
                    <a:lumMod val="75000"/>
                  </a:schemeClr>
                </a:solidFill>
              </a:rPr>
              <a:t>Infecciones por microorganismos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xmlns="" id="{3745173B-3079-4059-B228-30FA4FEA5902}"/>
              </a:ext>
            </a:extLst>
          </p:cNvPr>
          <p:cNvSpPr txBox="1">
            <a:spLocks/>
          </p:cNvSpPr>
          <p:nvPr/>
        </p:nvSpPr>
        <p:spPr>
          <a:xfrm>
            <a:off x="5582635" y="1934873"/>
            <a:ext cx="1613668" cy="3038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1800" b="1" dirty="0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respiratorias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xmlns="" id="{CC8D4FD7-64DD-4AF4-8AF4-2305A2E1FD37}"/>
              </a:ext>
            </a:extLst>
          </p:cNvPr>
          <p:cNvSpPr txBox="1">
            <a:spLocks/>
          </p:cNvSpPr>
          <p:nvPr/>
        </p:nvSpPr>
        <p:spPr>
          <a:xfrm>
            <a:off x="5582635" y="2957840"/>
            <a:ext cx="1987746" cy="27739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1800" b="1" dirty="0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nutricionales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xmlns="" id="{615DCCDE-AE60-42D1-AD9F-B7E607EB54DA}"/>
              </a:ext>
            </a:extLst>
          </p:cNvPr>
          <p:cNvSpPr txBox="1">
            <a:spLocks/>
          </p:cNvSpPr>
          <p:nvPr/>
        </p:nvSpPr>
        <p:spPr>
          <a:xfrm>
            <a:off x="5582635" y="3192705"/>
            <a:ext cx="1864751" cy="32270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2000" dirty="0">
                <a:solidFill>
                  <a:schemeClr val="accent3">
                    <a:lumMod val="75000"/>
                  </a:schemeClr>
                </a:solidFill>
              </a:rPr>
              <a:t>digestivos</a:t>
            </a:r>
          </a:p>
        </p:txBody>
      </p:sp>
      <p:sp>
        <p:nvSpPr>
          <p:cNvPr id="43" name="Text Placeholder 23">
            <a:extLst>
              <a:ext uri="{FF2B5EF4-FFF2-40B4-BE49-F238E27FC236}">
                <a16:creationId xmlns:a16="http://schemas.microsoft.com/office/drawing/2014/main" xmlns="" id="{53259E18-D181-48F5-8962-250087787B8C}"/>
              </a:ext>
            </a:extLst>
          </p:cNvPr>
          <p:cNvSpPr txBox="1">
            <a:spLocks/>
          </p:cNvSpPr>
          <p:nvPr/>
        </p:nvSpPr>
        <p:spPr>
          <a:xfrm>
            <a:off x="5582634" y="3704638"/>
            <a:ext cx="1706755" cy="23245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PY" sz="1800" b="1" dirty="0">
                <a:solidFill>
                  <a:srgbClr val="FFC000"/>
                </a:solidFill>
                <a:latin typeface="Raleway Black" panose="020B0A03030101060003" pitchFamily="34" charset="0"/>
                <a:ea typeface="Lato" charset="0"/>
                <a:cs typeface="Lato" charset="0"/>
              </a:rPr>
              <a:t>fracturas</a:t>
            </a:r>
          </a:p>
        </p:txBody>
      </p:sp>
    </p:spTree>
    <p:extLst>
      <p:ext uri="{BB962C8B-B14F-4D97-AF65-F5344CB8AC3E}">
        <p14:creationId xmlns:p14="http://schemas.microsoft.com/office/powerpoint/2010/main" val="275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2964640" y="-406615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656717" y="1570847"/>
            <a:ext cx="2956196" cy="576956"/>
          </a:xfrm>
        </p:spPr>
        <p:txBody>
          <a:bodyPr/>
          <a:lstStyle/>
          <a:p>
            <a:r>
              <a:rPr lang="es-ES_tradnl" dirty="0"/>
              <a:t>Objetivo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4656717" y="2147839"/>
            <a:ext cx="2956196" cy="221850"/>
          </a:xfrm>
        </p:spPr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4656717" y="2417167"/>
            <a:ext cx="2956196" cy="6905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Contribuir a mejorar la calidad de vida de los animales del MZCJ de la ciudad de Encarnación a través del desarrollo </a:t>
            </a:r>
            <a:r>
              <a:rPr lang="es-E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del portal y 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aplicación web </a:t>
            </a:r>
            <a:r>
              <a:rPr lang="es-E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para el 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control e historial médico de los animales.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_tradnl" dirty="0"/>
              <a:t>Recopilar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643988" y="3723989"/>
            <a:ext cx="1536840" cy="1288520"/>
          </a:xfrm>
        </p:spPr>
        <p:txBody>
          <a:bodyPr/>
          <a:lstStyle/>
          <a:p>
            <a:r>
              <a:rPr lang="es-ES" dirty="0"/>
              <a:t>Recopilar materiales multimedia sobre el MZCJ, que puedan ser utilizados como contenidos para el sitio web.</a:t>
            </a:r>
            <a:endParaRPr lang="en-U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_tradnl" dirty="0"/>
              <a:t>Identificar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>
          <a:xfrm>
            <a:off x="2707757" y="3723988"/>
            <a:ext cx="1536840" cy="1288521"/>
          </a:xfrm>
        </p:spPr>
        <p:txBody>
          <a:bodyPr>
            <a:normAutofit fontScale="92500"/>
          </a:bodyPr>
          <a:lstStyle/>
          <a:p>
            <a:r>
              <a:rPr lang="es-ES" dirty="0"/>
              <a:t>Identificar y describir los procesos de control médico de los animales del MZCJ, para comprender las necesidades específicas del veterinario y/o administrador a la hora de poder registrar las informaciones médicas de los animales. </a:t>
            </a:r>
            <a:endParaRPr lang="en-US" dirty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_tradnl" dirty="0"/>
              <a:t>Desarrollo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8"/>
          </p:nvPr>
        </p:nvSpPr>
        <p:spPr>
          <a:xfrm>
            <a:off x="4780774" y="3723989"/>
            <a:ext cx="1536840" cy="1233240"/>
          </a:xfrm>
        </p:spPr>
        <p:txBody>
          <a:bodyPr/>
          <a:lstStyle/>
          <a:p>
            <a:r>
              <a:rPr lang="es-ES" dirty="0"/>
              <a:t>Desarrollar la aplicación web que sirva de control e historial médico de los animales, enfocados a la necesidad específica del lugar.</a:t>
            </a:r>
            <a:endParaRPr lang="en-U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_tradnl" dirty="0"/>
              <a:t>Implantación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_tradnl" dirty="0"/>
              <a:t>________________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3"/>
          </p:nvPr>
        </p:nvSpPr>
        <p:spPr>
          <a:xfrm>
            <a:off x="6899968" y="3723989"/>
            <a:ext cx="1536840" cy="1233240"/>
          </a:xfrm>
        </p:spPr>
        <p:txBody>
          <a:bodyPr/>
          <a:lstStyle/>
          <a:p>
            <a:r>
              <a:rPr lang="es-ES" dirty="0"/>
              <a:t>Implantar la aplicación en un servidor web donde los administradores y encargados puedan tener acceso de forma remota a través de una conexión de Internet.</a:t>
            </a:r>
            <a:endParaRPr lang="en-U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0271" y="303008"/>
            <a:ext cx="4163457" cy="576956"/>
          </a:xfrm>
        </p:spPr>
        <p:txBody>
          <a:bodyPr/>
          <a:lstStyle/>
          <a:p>
            <a:r>
              <a:rPr lang="es-ES_tradnl" dirty="0"/>
              <a:t>Objetivos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827221" y="895327"/>
            <a:ext cx="4163457" cy="221850"/>
          </a:xfrm>
        </p:spPr>
        <p:txBody>
          <a:bodyPr/>
          <a:lstStyle/>
          <a:p>
            <a:r>
              <a:rPr lang="es-PY" dirty="0"/>
              <a:t>Específicos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xmlns="" id="{2CB1B321-A524-4CB4-8868-411052705E7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tretch>
            <a:fillRect/>
          </a:stretch>
        </p:blipFill>
        <p:spPr>
          <a:xfrm>
            <a:off x="615166" y="1383440"/>
            <a:ext cx="1551079" cy="1560718"/>
          </a:xfrm>
        </p:spPr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xmlns="" id="{7D2CCD86-7E3E-43A9-A81A-1DCBD69D3E30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3"/>
          <a:stretch>
            <a:fillRect/>
          </a:stretch>
        </p:blipFill>
        <p:spPr>
          <a:xfrm>
            <a:off x="2720509" y="1396167"/>
            <a:ext cx="1551079" cy="1547992"/>
          </a:xfr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xmlns="" id="{CFB253CF-B774-4331-860F-4483A5CF64CD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4"/>
          <a:stretch>
            <a:fillRect/>
          </a:stretch>
        </p:blipFill>
        <p:spPr>
          <a:xfrm>
            <a:off x="4780773" y="1396167"/>
            <a:ext cx="1563833" cy="1566105"/>
          </a:xfrm>
        </p:spPr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xmlns="" id="{C2A75295-A453-41B7-9BAA-2BCACC192772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5"/>
          <a:stretch>
            <a:fillRect/>
          </a:stretch>
        </p:blipFill>
        <p:spPr>
          <a:xfrm>
            <a:off x="6914550" y="1419511"/>
            <a:ext cx="1522436" cy="1524648"/>
          </a:xfrm>
        </p:spPr>
      </p:pic>
    </p:spTree>
    <p:extLst>
      <p:ext uri="{BB962C8B-B14F-4D97-AF65-F5344CB8AC3E}">
        <p14:creationId xmlns:p14="http://schemas.microsoft.com/office/powerpoint/2010/main" val="119299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H="1" flipV="1">
            <a:off x="-1456659" y="-355710"/>
            <a:ext cx="602865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02821" y="1578708"/>
            <a:ext cx="2956196" cy="576956"/>
          </a:xfrm>
        </p:spPr>
        <p:txBody>
          <a:bodyPr/>
          <a:lstStyle/>
          <a:p>
            <a:r>
              <a:rPr lang="es-ES_tradnl" dirty="0" err="1" smtClean="0"/>
              <a:t>Softwares</a:t>
            </a:r>
            <a:r>
              <a:rPr lang="es-ES_tradnl" dirty="0" smtClean="0"/>
              <a:t> </a:t>
            </a:r>
            <a:r>
              <a:rPr lang="es-ES_tradnl" dirty="0"/>
              <a:t>similares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102821" y="1356858"/>
            <a:ext cx="2956196" cy="221850"/>
          </a:xfrm>
        </p:spPr>
        <p:txBody>
          <a:bodyPr/>
          <a:lstStyle/>
          <a:p>
            <a:r>
              <a:rPr lang="es-PY" dirty="0"/>
              <a:t>Antecedentes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1102821" y="2770280"/>
            <a:ext cx="2956196" cy="131262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En la búsqueda de software con características similares al </a:t>
            </a:r>
            <a:r>
              <a:rPr lang="es-E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desarrollado se hallaron 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una </a:t>
            </a:r>
            <a:r>
              <a:rPr lang="es-E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investigación que facilite la gestión de la información de los animales del zoológico y 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un software bastante completo </a:t>
            </a:r>
            <a:r>
              <a:rPr lang="es-E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realizado por </a:t>
            </a:r>
            <a:r>
              <a:rPr lang="es-E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Species</a:t>
            </a:r>
            <a:r>
              <a:rPr lang="es-E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360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AutoShape 2" descr="Imagen relacionada">
            <a:extLst>
              <a:ext uri="{FF2B5EF4-FFF2-40B4-BE49-F238E27FC236}">
                <a16:creationId xmlns:a16="http://schemas.microsoft.com/office/drawing/2014/main" xmlns="" id="{2E6FB376-999A-4E32-8134-D58167B5D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Imagen relacionada">
            <a:extLst>
              <a:ext uri="{FF2B5EF4-FFF2-40B4-BE49-F238E27FC236}">
                <a16:creationId xmlns:a16="http://schemas.microsoft.com/office/drawing/2014/main" xmlns="" id="{F04DCB25-0B13-4E72-9ED0-1027F1E5C9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9870F0E-D883-4D79-8639-4287EE3A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400" y="1348997"/>
            <a:ext cx="1596154" cy="1236604"/>
          </a:xfrm>
          <a:prstGeom prst="rect">
            <a:avLst/>
          </a:prstGeom>
        </p:spPr>
      </p:pic>
      <p:sp>
        <p:nvSpPr>
          <p:cNvPr id="11" name="Text Placeholder 23">
            <a:extLst>
              <a:ext uri="{FF2B5EF4-FFF2-40B4-BE49-F238E27FC236}">
                <a16:creationId xmlns:a16="http://schemas.microsoft.com/office/drawing/2014/main" xmlns="" id="{5E507FF2-8F42-466C-8025-18F808A3F7A2}"/>
              </a:ext>
            </a:extLst>
          </p:cNvPr>
          <p:cNvSpPr txBox="1">
            <a:spLocks/>
          </p:cNvSpPr>
          <p:nvPr/>
        </p:nvSpPr>
        <p:spPr>
          <a:xfrm>
            <a:off x="4926508" y="2724150"/>
            <a:ext cx="1546446" cy="135875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 organización proporciona a sus miembros con una colección de datos zoológicos y un software de administración llamado ZIMS.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xmlns="" id="{0012DDF6-CD08-4524-8640-C7FA812ADF91}"/>
              </a:ext>
            </a:extLst>
          </p:cNvPr>
          <p:cNvSpPr txBox="1">
            <a:spLocks/>
          </p:cNvSpPr>
          <p:nvPr/>
        </p:nvSpPr>
        <p:spPr>
          <a:xfrm>
            <a:off x="4926508" y="3644495"/>
            <a:ext cx="1630498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De pago y solo para miembros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xmlns="" id="{89934EA4-3ADA-411C-B61D-C6B81D7E66D9}"/>
              </a:ext>
            </a:extLst>
          </p:cNvPr>
          <p:cNvSpPr txBox="1">
            <a:spLocks/>
          </p:cNvSpPr>
          <p:nvPr/>
        </p:nvSpPr>
        <p:spPr>
          <a:xfrm>
            <a:off x="6897130" y="2724151"/>
            <a:ext cx="1546446" cy="181479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Mata de la Vega, Fátima Lorena; Mendoza Vázquez, Helia </a:t>
            </a:r>
            <a:r>
              <a:rPr lang="es-E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Sujei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desarrollaron un software de escritorio que facilite la gestión de la información de cada uno de los animales permitiendo llevar un control personalizado. Zoológico de León- </a:t>
            </a:r>
            <a:r>
              <a:rPr lang="es-E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Mexico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2015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xmlns="" id="{32E2296B-71DC-4C5D-910B-42267BBDD699}"/>
              </a:ext>
            </a:extLst>
          </p:cNvPr>
          <p:cNvSpPr txBox="1">
            <a:spLocks/>
          </p:cNvSpPr>
          <p:nvPr/>
        </p:nvSpPr>
        <p:spPr>
          <a:xfrm>
            <a:off x="6839350" y="1679329"/>
            <a:ext cx="1952109" cy="32576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b="1" dirty="0"/>
              <a:t>ZOOFTWARE</a:t>
            </a:r>
          </a:p>
        </p:txBody>
      </p:sp>
      <p:sp>
        <p:nvSpPr>
          <p:cNvPr id="16" name="Marcador de texto 25">
            <a:extLst>
              <a:ext uri="{FF2B5EF4-FFF2-40B4-BE49-F238E27FC236}">
                <a16:creationId xmlns:a16="http://schemas.microsoft.com/office/drawing/2014/main" xmlns="" id="{24EF0672-FBD6-49FF-A155-771D6C3FDAED}"/>
              </a:ext>
            </a:extLst>
          </p:cNvPr>
          <p:cNvSpPr txBox="1">
            <a:spLocks/>
          </p:cNvSpPr>
          <p:nvPr/>
        </p:nvSpPr>
        <p:spPr>
          <a:xfrm>
            <a:off x="6804150" y="2005093"/>
            <a:ext cx="1742789" cy="3128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1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Investigación y desarrollo</a:t>
            </a:r>
          </a:p>
        </p:txBody>
      </p:sp>
    </p:spTree>
    <p:extLst>
      <p:ext uri="{BB962C8B-B14F-4D97-AF65-F5344CB8AC3E}">
        <p14:creationId xmlns:p14="http://schemas.microsoft.com/office/powerpoint/2010/main" val="30924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13812</TotalTime>
  <Words>1016</Words>
  <Application>Microsoft Office PowerPoint</Application>
  <PresentationFormat>Presentación en pantalla (16:9)</PresentationFormat>
  <Paragraphs>139</Paragraphs>
  <Slides>17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32" baseType="lpstr">
      <vt:lpstr>Arial</vt:lpstr>
      <vt:lpstr>Calibri</vt:lpstr>
      <vt:lpstr>Calibri Light</vt:lpstr>
      <vt:lpstr>FontAwesome</vt:lpstr>
      <vt:lpstr>Helvetica Light</vt:lpstr>
      <vt:lpstr>Lato</vt:lpstr>
      <vt:lpstr>Lato Light</vt:lpstr>
      <vt:lpstr>Lato Regular</vt:lpstr>
      <vt:lpstr>Raleway</vt:lpstr>
      <vt:lpstr>Raleway </vt:lpstr>
      <vt:lpstr>Raleway Black</vt:lpstr>
      <vt:lpstr>Raleway ExtraBold</vt:lpstr>
      <vt:lpstr>Raleway Light</vt:lpstr>
      <vt:lpstr>Diseño personalizado</vt:lpstr>
      <vt:lpstr>Clear whitout slide number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User</cp:lastModifiedBy>
  <cp:revision>441</cp:revision>
  <dcterms:created xsi:type="dcterms:W3CDTF">2016-05-27T21:17:44Z</dcterms:created>
  <dcterms:modified xsi:type="dcterms:W3CDTF">2018-07-31T04:00:06Z</dcterms:modified>
</cp:coreProperties>
</file>